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sldIdLst>
    <p:sldId id="265" r:id="rId2"/>
    <p:sldId id="295" r:id="rId3"/>
    <p:sldId id="258" r:id="rId4"/>
    <p:sldId id="299" r:id="rId5"/>
    <p:sldId id="327" r:id="rId6"/>
    <p:sldId id="386" r:id="rId7"/>
    <p:sldId id="355" r:id="rId8"/>
    <p:sldId id="361" r:id="rId9"/>
    <p:sldId id="296" r:id="rId10"/>
    <p:sldId id="368" r:id="rId11"/>
    <p:sldId id="303" r:id="rId12"/>
    <p:sldId id="304" r:id="rId13"/>
    <p:sldId id="305" r:id="rId14"/>
    <p:sldId id="306" r:id="rId15"/>
    <p:sldId id="309" r:id="rId16"/>
    <p:sldId id="384" r:id="rId17"/>
    <p:sldId id="324" r:id="rId18"/>
    <p:sldId id="326" r:id="rId19"/>
    <p:sldId id="308" r:id="rId20"/>
    <p:sldId id="310" r:id="rId21"/>
    <p:sldId id="311" r:id="rId22"/>
    <p:sldId id="364" r:id="rId23"/>
    <p:sldId id="366" r:id="rId24"/>
    <p:sldId id="297" r:id="rId25"/>
    <p:sldId id="307" r:id="rId26"/>
    <p:sldId id="331" r:id="rId27"/>
    <p:sldId id="332" r:id="rId28"/>
    <p:sldId id="329" r:id="rId29"/>
    <p:sldId id="334" r:id="rId30"/>
    <p:sldId id="333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3" r:id="rId39"/>
    <p:sldId id="353" r:id="rId40"/>
    <p:sldId id="344" r:id="rId41"/>
    <p:sldId id="372" r:id="rId42"/>
    <p:sldId id="345" r:id="rId43"/>
    <p:sldId id="373" r:id="rId44"/>
    <p:sldId id="374" r:id="rId45"/>
    <p:sldId id="375" r:id="rId46"/>
    <p:sldId id="351" r:id="rId47"/>
    <p:sldId id="376" r:id="rId48"/>
    <p:sldId id="381" r:id="rId49"/>
    <p:sldId id="380" r:id="rId50"/>
    <p:sldId id="385" r:id="rId51"/>
    <p:sldId id="383" r:id="rId52"/>
    <p:sldId id="350" r:id="rId53"/>
    <p:sldId id="369" r:id="rId54"/>
    <p:sldId id="330" r:id="rId55"/>
    <p:sldId id="359" r:id="rId56"/>
    <p:sldId id="357" r:id="rId57"/>
    <p:sldId id="261" r:id="rId5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60"/>
    </p:embeddedFont>
    <p:embeddedFont>
      <p:font typeface="나눔스퀘어 Light" panose="020B0600000101010101" pitchFamily="50" charset="-127"/>
      <p:regular r:id="rId61"/>
    </p:embeddedFont>
    <p:embeddedFont>
      <p:font typeface="Arial Rounded MT Bold" panose="020F0704030504030204" pitchFamily="34" charset="0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 재연" initials="안재" lastIdx="1" clrIdx="0">
    <p:extLst>
      <p:ext uri="{19B8F6BF-5375-455C-9EA6-DF929625EA0E}">
        <p15:presenceInfo xmlns:p15="http://schemas.microsoft.com/office/powerpoint/2012/main" userId="0ecdb720170941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F518E"/>
    <a:srgbClr val="01B1D0"/>
    <a:srgbClr val="F2EAE3"/>
    <a:srgbClr val="00608A"/>
    <a:srgbClr val="003A53"/>
    <a:srgbClr val="6BC0FF"/>
    <a:srgbClr val="EFD5B2"/>
    <a:srgbClr val="4785B8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108" autoAdjust="0"/>
  </p:normalViewPr>
  <p:slideViewPr>
    <p:cSldViewPr snapToGrid="0" showGuides="1">
      <p:cViewPr varScale="1">
        <p:scale>
          <a:sx n="40" d="100"/>
          <a:sy n="40" d="100"/>
        </p:scale>
        <p:origin x="20" y="3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국내 전기차 보급 추이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2018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10942</c:v>
                </c:pt>
                <c:pt idx="1">
                  <c:v>56649</c:v>
                </c:pt>
                <c:pt idx="2">
                  <c:v>134962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89D-4E9A-8C01-C2372AC73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8491008"/>
        <c:axId val="308492968"/>
      </c:barChart>
      <c:catAx>
        <c:axId val="30849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8492968"/>
        <c:crosses val="autoZero"/>
        <c:auto val="1"/>
        <c:lblAlgn val="ctr"/>
        <c:lblOffset val="100"/>
        <c:noMultiLvlLbl val="0"/>
      </c:catAx>
      <c:valAx>
        <c:axId val="308492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대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84910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국내 전기차관련 뉴스 기사 개수 추이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16689</c:v>
                </c:pt>
                <c:pt idx="1">
                  <c:v>18269</c:v>
                </c:pt>
                <c:pt idx="2">
                  <c:v>22440</c:v>
                </c:pt>
                <c:pt idx="3">
                  <c:v>26613</c:v>
                </c:pt>
                <c:pt idx="4">
                  <c:v>30906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89D-4E9A-8C01-C2372AC73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063104"/>
        <c:axId val="311063888"/>
      </c:barChart>
      <c:catAx>
        <c:axId val="31106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063888"/>
        <c:crosses val="autoZero"/>
        <c:auto val="1"/>
        <c:lblAlgn val="ctr"/>
        <c:lblOffset val="100"/>
        <c:noMultiLvlLbl val="0"/>
      </c:catAx>
      <c:valAx>
        <c:axId val="31106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대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0631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FC2F-B3B3-454A-9BBA-A5257181D8D0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4F20E-BAEE-4854-BFD9-046B7866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7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74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 이유에 대한 발표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전기차 관련 주식 중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전기차를 생산하는 기업 두 곳과 전기차 핵심 부품인 배터리를 생산하는 기업 </a:t>
            </a:r>
            <a:r>
              <a:rPr lang="en-US" altLang="ko-KR" dirty="0"/>
              <a:t>4</a:t>
            </a:r>
            <a:r>
              <a:rPr lang="ko-KR" altLang="en-US" dirty="0"/>
              <a:t>곳으로 선정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배터리는 뉴스 기사에 직접적으로 언급되는 것이 적고</a:t>
            </a:r>
            <a:r>
              <a:rPr lang="en-US" altLang="ko-KR" dirty="0"/>
              <a:t>, </a:t>
            </a:r>
            <a:r>
              <a:rPr lang="ko-KR" altLang="en-US" dirty="0"/>
              <a:t>기업 자체를 언급하는 경우가 많아 배터리 까지 포함하였음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70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9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11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분석 기간을 짧게 설정해 훈련 데이터 셋의 수가 부족했다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뉴스 본문 이외에 뉴스 조회수도 검색하고 싶었지만</a:t>
            </a:r>
            <a:r>
              <a:rPr lang="en-US" altLang="ko-KR" dirty="0"/>
              <a:t>, </a:t>
            </a:r>
            <a:r>
              <a:rPr lang="ko-KR" altLang="en-US" dirty="0"/>
              <a:t>뉴스 조회수를 지원하는 곳이 없었다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 err="1">
                <a:latin typeface="+mn-ea"/>
              </a:rPr>
              <a:t>검색량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</a:t>
            </a:r>
            <a:r>
              <a:rPr lang="ko-KR" altLang="en-US" dirty="0">
                <a:latin typeface="+mn-ea"/>
              </a:rPr>
              <a:t>에서 시간에 </a:t>
            </a:r>
            <a:r>
              <a:rPr lang="ko-KR" altLang="en-US" dirty="0"/>
              <a:t>대한 정보를 가져올 수 없어서 시간 조정을 표본에 제대로 반영할 수 없었다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</a:t>
            </a:r>
            <a:r>
              <a:rPr lang="en-US" altLang="ko-KR" baseline="0" dirty="0"/>
              <a:t> </a:t>
            </a:r>
            <a:r>
              <a:rPr lang="ko-KR" altLang="en-US" baseline="0" dirty="0"/>
              <a:t>감정 분석 결과가 중립적인 것이 많았다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5. </a:t>
            </a:r>
            <a:r>
              <a:rPr lang="ko-KR" altLang="en-US" dirty="0" err="1"/>
              <a:t>피쳐의</a:t>
            </a:r>
            <a:r>
              <a:rPr lang="ko-KR" altLang="en-US" dirty="0"/>
              <a:t> 기간 별 중요도를 고려하지 않았다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F20E-BAEE-4854-BFD9-046B78665A1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6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F8D336B-2BBF-4ABA-A8FF-E2CCE6414770}"/>
              </a:ext>
            </a:extLst>
          </p:cNvPr>
          <p:cNvGrpSpPr/>
          <p:nvPr/>
        </p:nvGrpSpPr>
        <p:grpSpPr>
          <a:xfrm>
            <a:off x="5039104" y="714735"/>
            <a:ext cx="2113792" cy="1980840"/>
            <a:chOff x="3884745" y="714735"/>
            <a:chExt cx="4422510" cy="41443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84A2E3D7-91A6-4EEF-82B1-5629029CE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9813" y="714735"/>
              <a:ext cx="4011060" cy="4011060"/>
            </a:xfrm>
            <a:prstGeom prst="ellipse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xmlns="" id="{6A231D34-A997-4FA9-AB4B-04B0E2BA2E28}"/>
                </a:ext>
              </a:extLst>
            </p:cNvPr>
            <p:cNvSpPr/>
            <p:nvPr/>
          </p:nvSpPr>
          <p:spPr>
            <a:xfrm>
              <a:off x="3884745" y="714735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F22D3392-C542-49BC-BB5B-6DE5C8EFA770}"/>
                </a:ext>
              </a:extLst>
            </p:cNvPr>
            <p:cNvSpPr/>
            <p:nvPr/>
          </p:nvSpPr>
          <p:spPr>
            <a:xfrm>
              <a:off x="4296195" y="848021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01BB15-838B-44E2-82D2-653300432D78}"/>
              </a:ext>
            </a:extLst>
          </p:cNvPr>
          <p:cNvSpPr txBox="1"/>
          <p:nvPr/>
        </p:nvSpPr>
        <p:spPr>
          <a:xfrm>
            <a:off x="3419016" y="3239096"/>
            <a:ext cx="5448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kern="1800" dirty="0">
                <a:solidFill>
                  <a:schemeClr val="accent6"/>
                </a:solidFill>
                <a:latin typeface="+mj-ea"/>
                <a:ea typeface="+mj-ea"/>
              </a:rPr>
              <a:t>전기차 산업 관련 뉴스 분석을 통한</a:t>
            </a:r>
            <a:endParaRPr lang="en-US" altLang="ko-KR" sz="2800" kern="18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kern="1800" dirty="0">
                <a:solidFill>
                  <a:schemeClr val="accent6"/>
                </a:solidFill>
                <a:latin typeface="+mj-ea"/>
                <a:ea typeface="+mj-ea"/>
              </a:rPr>
              <a:t>대중의 반응과 주가의 상관관계 연구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267A6B-AA78-416B-92EE-49A43075A000}"/>
              </a:ext>
            </a:extLst>
          </p:cNvPr>
          <p:cNvSpPr txBox="1"/>
          <p:nvPr/>
        </p:nvSpPr>
        <p:spPr>
          <a:xfrm>
            <a:off x="3281958" y="4736724"/>
            <a:ext cx="5723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2021-1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금융시장의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빅데이터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분석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조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20170632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이혜인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20180491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김민지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20180565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안재연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0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940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랜덤 </a:t>
            </a:r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포레스트를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위한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선정</a:t>
            </a:r>
          </a:p>
        </p:txBody>
      </p:sp>
      <p:grpSp>
        <p:nvGrpSpPr>
          <p:cNvPr id="2" name="그룹 8">
            <a:extLst>
              <a:ext uri="{FF2B5EF4-FFF2-40B4-BE49-F238E27FC236}">
                <a16:creationId xmlns:a16="http://schemas.microsoft.com/office/drawing/2014/main" xmlns="" id="{1503C0EA-4EBB-4AC3-B703-EAE2AAFCA4D1}"/>
              </a:ext>
            </a:extLst>
          </p:cNvPr>
          <p:cNvGrpSpPr/>
          <p:nvPr/>
        </p:nvGrpSpPr>
        <p:grpSpPr>
          <a:xfrm>
            <a:off x="1070563" y="2682482"/>
            <a:ext cx="1493036" cy="2078691"/>
            <a:chOff x="1070563" y="2682482"/>
            <a:chExt cx="1493036" cy="2078691"/>
          </a:xfrm>
        </p:grpSpPr>
        <p:grpSp>
          <p:nvGrpSpPr>
            <p:cNvPr id="19" name="그룹 15">
              <a:extLst>
                <a:ext uri="{FF2B5EF4-FFF2-40B4-BE49-F238E27FC236}">
                  <a16:creationId xmlns:a16="http://schemas.microsoft.com/office/drawing/2014/main" xmlns="" id="{38FC5F1A-7D96-45CE-8568-56EA01E73765}"/>
                </a:ext>
              </a:extLst>
            </p:cNvPr>
            <p:cNvGrpSpPr/>
            <p:nvPr/>
          </p:nvGrpSpPr>
          <p:grpSpPr>
            <a:xfrm>
              <a:off x="1070563" y="2682482"/>
              <a:ext cx="1493036" cy="1493036"/>
              <a:chOff x="1070563" y="2682482"/>
              <a:chExt cx="1493036" cy="1493036"/>
            </a:xfrm>
          </p:grpSpPr>
          <p:sp>
            <p:nvSpPr>
              <p:cNvPr id="11" name="타원 24">
                <a:extLst>
                  <a:ext uri="{FF2B5EF4-FFF2-40B4-BE49-F238E27FC236}">
                    <a16:creationId xmlns:a16="http://schemas.microsoft.com/office/drawing/2014/main" xmlns="" id="{BB0797DF-A1B5-4B49-93CF-CC94A2C0EAC9}"/>
                  </a:ext>
                </a:extLst>
              </p:cNvPr>
              <p:cNvSpPr/>
              <p:nvPr/>
            </p:nvSpPr>
            <p:spPr>
              <a:xfrm>
                <a:off x="1070563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26">
                <a:extLst>
                  <a:ext uri="{FF2B5EF4-FFF2-40B4-BE49-F238E27FC236}">
                    <a16:creationId xmlns:a16="http://schemas.microsoft.com/office/drawing/2014/main" xmlns="" id="{90A7BA69-5701-4147-86E7-6DEA779B4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5758" y="2872351"/>
                <a:ext cx="1113298" cy="1113298"/>
              </a:xfrm>
              <a:prstGeom prst="rect">
                <a:avLst/>
              </a:prstGeom>
            </p:spPr>
          </p:pic>
        </p:grp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xmlns="" id="{9BD687F6-E767-4993-922F-44C0CAFB4240}"/>
                </a:ext>
              </a:extLst>
            </p:cNvPr>
            <p:cNvSpPr txBox="1"/>
            <p:nvPr/>
          </p:nvSpPr>
          <p:spPr>
            <a:xfrm>
              <a:off x="1210194" y="4299508"/>
              <a:ext cx="11528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감정분석</a:t>
              </a:r>
            </a:p>
          </p:txBody>
        </p:sp>
      </p:grpSp>
      <p:grpSp>
        <p:nvGrpSpPr>
          <p:cNvPr id="5" name="그룹 35">
            <a:extLst>
              <a:ext uri="{FF2B5EF4-FFF2-40B4-BE49-F238E27FC236}">
                <a16:creationId xmlns:a16="http://schemas.microsoft.com/office/drawing/2014/main" xmlns="" id="{F8328DEB-5035-4BA2-8A52-5C652E42EA7C}"/>
              </a:ext>
            </a:extLst>
          </p:cNvPr>
          <p:cNvGrpSpPr/>
          <p:nvPr/>
        </p:nvGrpSpPr>
        <p:grpSpPr>
          <a:xfrm>
            <a:off x="6910093" y="2682482"/>
            <a:ext cx="1493036" cy="2448023"/>
            <a:chOff x="7709420" y="2682482"/>
            <a:chExt cx="1493036" cy="2448023"/>
          </a:xfrm>
        </p:grpSpPr>
        <p:grpSp>
          <p:nvGrpSpPr>
            <p:cNvPr id="20" name="그룹 36">
              <a:extLst>
                <a:ext uri="{FF2B5EF4-FFF2-40B4-BE49-F238E27FC236}">
                  <a16:creationId xmlns:a16="http://schemas.microsoft.com/office/drawing/2014/main" xmlns="" id="{B4929102-7CF8-424C-8D86-F07B4F4D1B33}"/>
                </a:ext>
              </a:extLst>
            </p:cNvPr>
            <p:cNvGrpSpPr/>
            <p:nvPr/>
          </p:nvGrpSpPr>
          <p:grpSpPr>
            <a:xfrm>
              <a:off x="7709420" y="2682482"/>
              <a:ext cx="1493036" cy="1493036"/>
              <a:chOff x="3247707" y="2682482"/>
              <a:chExt cx="1493036" cy="1493036"/>
            </a:xfrm>
          </p:grpSpPr>
          <p:sp>
            <p:nvSpPr>
              <p:cNvPr id="13" name="타원 38">
                <a:extLst>
                  <a:ext uri="{FF2B5EF4-FFF2-40B4-BE49-F238E27FC236}">
                    <a16:creationId xmlns:a16="http://schemas.microsoft.com/office/drawing/2014/main" xmlns="" id="{4E7F8E88-F354-4171-A156-9F09A131FEE8}"/>
                  </a:ext>
                </a:extLst>
              </p:cNvPr>
              <p:cNvSpPr/>
              <p:nvPr/>
            </p:nvSpPr>
            <p:spPr>
              <a:xfrm>
                <a:off x="3247707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41">
                <a:extLst>
                  <a:ext uri="{FF2B5EF4-FFF2-40B4-BE49-F238E27FC236}">
                    <a16:creationId xmlns:a16="http://schemas.microsoft.com/office/drawing/2014/main" xmlns="" id="{069B0951-4C88-4BD4-9F92-933D4B876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8503" y="3037739"/>
                <a:ext cx="782522" cy="782522"/>
              </a:xfrm>
              <a:prstGeom prst="rect">
                <a:avLst/>
              </a:prstGeom>
            </p:spPr>
          </p:pic>
        </p:grpSp>
        <p:sp>
          <p:nvSpPr>
            <p:cNvPr id="32" name="TextBox 37">
              <a:extLst>
                <a:ext uri="{FF2B5EF4-FFF2-40B4-BE49-F238E27FC236}">
                  <a16:creationId xmlns:a16="http://schemas.microsoft.com/office/drawing/2014/main" xmlns="" id="{14790261-7196-4B04-B861-E87377D7C5E4}"/>
                </a:ext>
              </a:extLst>
            </p:cNvPr>
            <p:cNvSpPr txBox="1"/>
            <p:nvPr/>
          </p:nvSpPr>
          <p:spPr>
            <a:xfrm>
              <a:off x="7810579" y="4299508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전체 뉴스 </a:t>
              </a:r>
              <a:endPara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 개수</a:t>
              </a:r>
            </a:p>
          </p:txBody>
        </p:sp>
      </p:grpSp>
      <p:grpSp>
        <p:nvGrpSpPr>
          <p:cNvPr id="3" name="그룹 48">
            <a:extLst>
              <a:ext uri="{FF2B5EF4-FFF2-40B4-BE49-F238E27FC236}">
                <a16:creationId xmlns:a16="http://schemas.microsoft.com/office/drawing/2014/main" xmlns="" id="{BC6FD3B7-4DCB-455D-B79A-0227A4278177}"/>
              </a:ext>
            </a:extLst>
          </p:cNvPr>
          <p:cNvGrpSpPr/>
          <p:nvPr/>
        </p:nvGrpSpPr>
        <p:grpSpPr>
          <a:xfrm>
            <a:off x="3860644" y="2682482"/>
            <a:ext cx="1752404" cy="2448023"/>
            <a:chOff x="5268849" y="2682482"/>
            <a:chExt cx="1752404" cy="2448023"/>
          </a:xfrm>
        </p:grpSpPr>
        <p:grpSp>
          <p:nvGrpSpPr>
            <p:cNvPr id="21" name="그룹 49">
              <a:extLst>
                <a:ext uri="{FF2B5EF4-FFF2-40B4-BE49-F238E27FC236}">
                  <a16:creationId xmlns:a16="http://schemas.microsoft.com/office/drawing/2014/main" xmlns="" id="{270ACDA0-6D13-4A90-8435-E0260ADBF313}"/>
                </a:ext>
              </a:extLst>
            </p:cNvPr>
            <p:cNvGrpSpPr/>
            <p:nvPr/>
          </p:nvGrpSpPr>
          <p:grpSpPr>
            <a:xfrm>
              <a:off x="5428980" y="2682482"/>
              <a:ext cx="1493036" cy="1493036"/>
              <a:chOff x="5424851" y="2682482"/>
              <a:chExt cx="1493036" cy="1493036"/>
            </a:xfrm>
          </p:grpSpPr>
          <p:sp>
            <p:nvSpPr>
              <p:cNvPr id="14" name="타원 51">
                <a:extLst>
                  <a:ext uri="{FF2B5EF4-FFF2-40B4-BE49-F238E27FC236}">
                    <a16:creationId xmlns:a16="http://schemas.microsoft.com/office/drawing/2014/main" xmlns="" id="{0F1E2D3D-C229-4C7B-AC56-676C92C74246}"/>
                  </a:ext>
                </a:extLst>
              </p:cNvPr>
              <p:cNvSpPr/>
              <p:nvPr/>
            </p:nvSpPr>
            <p:spPr>
              <a:xfrm>
                <a:off x="5424851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52">
                <a:extLst>
                  <a:ext uri="{FF2B5EF4-FFF2-40B4-BE49-F238E27FC236}">
                    <a16:creationId xmlns:a16="http://schemas.microsoft.com/office/drawing/2014/main" xmlns="" id="{A94E874E-4DE3-4BF3-9FBD-D47B20429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8841" y="2806472"/>
                <a:ext cx="1245056" cy="1245056"/>
              </a:xfrm>
              <a:prstGeom prst="rect">
                <a:avLst/>
              </a:prstGeom>
            </p:spPr>
          </p:pic>
        </p:grpSp>
        <p:sp>
          <p:nvSpPr>
            <p:cNvPr id="33" name="TextBox 50">
              <a:extLst>
                <a:ext uri="{FF2B5EF4-FFF2-40B4-BE49-F238E27FC236}">
                  <a16:creationId xmlns:a16="http://schemas.microsoft.com/office/drawing/2014/main" xmlns="" id="{9655E2A4-9DC6-4891-B933-502EB55CC65C}"/>
                </a:ext>
              </a:extLst>
            </p:cNvPr>
            <p:cNvSpPr txBox="1"/>
            <p:nvPr/>
          </p:nvSpPr>
          <p:spPr>
            <a:xfrm>
              <a:off x="5268849" y="4299508"/>
              <a:ext cx="17524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해당 기업</a:t>
              </a:r>
              <a:endPara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뉴스 기사 개수</a:t>
              </a:r>
            </a:p>
          </p:txBody>
        </p:sp>
      </p:grpSp>
      <p:grpSp>
        <p:nvGrpSpPr>
          <p:cNvPr id="7" name="그룹 76">
            <a:extLst>
              <a:ext uri="{FF2B5EF4-FFF2-40B4-BE49-F238E27FC236}">
                <a16:creationId xmlns:a16="http://schemas.microsoft.com/office/drawing/2014/main" xmlns="" id="{9AEC3881-AE70-49C8-BD7C-45EEAE632DAB}"/>
              </a:ext>
            </a:extLst>
          </p:cNvPr>
          <p:cNvGrpSpPr/>
          <p:nvPr/>
        </p:nvGrpSpPr>
        <p:grpSpPr>
          <a:xfrm>
            <a:off x="9700175" y="2682482"/>
            <a:ext cx="1675460" cy="2078691"/>
            <a:chOff x="9700175" y="2682482"/>
            <a:chExt cx="1675460" cy="2078691"/>
          </a:xfrm>
        </p:grpSpPr>
        <p:grpSp>
          <p:nvGrpSpPr>
            <p:cNvPr id="23" name="그룹 77">
              <a:extLst>
                <a:ext uri="{FF2B5EF4-FFF2-40B4-BE49-F238E27FC236}">
                  <a16:creationId xmlns:a16="http://schemas.microsoft.com/office/drawing/2014/main" xmlns="" id="{ED21C122-F8B1-4F08-8643-DD5495258436}"/>
                </a:ext>
              </a:extLst>
            </p:cNvPr>
            <p:cNvGrpSpPr/>
            <p:nvPr/>
          </p:nvGrpSpPr>
          <p:grpSpPr>
            <a:xfrm>
              <a:off x="9791387" y="2682482"/>
              <a:ext cx="1493036" cy="1493036"/>
              <a:chOff x="9779138" y="2682482"/>
              <a:chExt cx="1493036" cy="1493036"/>
            </a:xfrm>
          </p:grpSpPr>
          <p:sp>
            <p:nvSpPr>
              <p:cNvPr id="15" name="타원 79">
                <a:extLst>
                  <a:ext uri="{FF2B5EF4-FFF2-40B4-BE49-F238E27FC236}">
                    <a16:creationId xmlns:a16="http://schemas.microsoft.com/office/drawing/2014/main" xmlns="" id="{357C461A-5539-4F38-A760-E38EC9592C4E}"/>
                  </a:ext>
                </a:extLst>
              </p:cNvPr>
              <p:cNvSpPr/>
              <p:nvPr/>
            </p:nvSpPr>
            <p:spPr>
              <a:xfrm>
                <a:off x="9779138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xmlns="" id="{1DD0BC39-82CD-4605-AB41-64CC30CF6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0060138" y="2966607"/>
                <a:ext cx="931036" cy="931036"/>
              </a:xfrm>
              <a:prstGeom prst="rect">
                <a:avLst/>
              </a:prstGeom>
            </p:spPr>
          </p:pic>
        </p:grpSp>
        <p:sp>
          <p:nvSpPr>
            <p:cNvPr id="35" name="TextBox 78">
              <a:extLst>
                <a:ext uri="{FF2B5EF4-FFF2-40B4-BE49-F238E27FC236}">
                  <a16:creationId xmlns:a16="http://schemas.microsoft.com/office/drawing/2014/main" xmlns="" id="{0B7AB9FB-9028-4E45-BB29-0F5BC21914A0}"/>
                </a:ext>
              </a:extLst>
            </p:cNvPr>
            <p:cNvSpPr txBox="1"/>
            <p:nvPr/>
          </p:nvSpPr>
          <p:spPr>
            <a:xfrm>
              <a:off x="9700175" y="4299508"/>
              <a:ext cx="167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네이버 </a:t>
              </a:r>
              <a:r>
                <a:rPr lang="ko-KR" altLang="en-US" sz="24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검색량</a:t>
              </a:r>
              <a:endPara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83B657D-FA50-4372-A237-D65DB281E27F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FFAC1E9A-9CE5-4C27-A6AF-2D69704C8DBE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AE6CBBE-0CAC-4993-AC28-550113D7CB2A}"/>
              </a:ext>
            </a:extLst>
          </p:cNvPr>
          <p:cNvGrpSpPr/>
          <p:nvPr/>
        </p:nvGrpSpPr>
        <p:grpSpPr>
          <a:xfrm>
            <a:off x="856971" y="1884039"/>
            <a:ext cx="10478058" cy="584775"/>
            <a:chOff x="856971" y="1884039"/>
            <a:chExt cx="10478058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E34D066-2567-42AD-B603-8696C3A16AA5}"/>
                </a:ext>
              </a:extLst>
            </p:cNvPr>
            <p:cNvSpPr txBox="1"/>
            <p:nvPr/>
          </p:nvSpPr>
          <p:spPr>
            <a:xfrm>
              <a:off x="856971" y="1884039"/>
              <a:ext cx="1588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뉴스 출처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73F25EE-B789-48D2-B3FF-DEFE7C3C88D8}"/>
                </a:ext>
              </a:extLst>
            </p:cNvPr>
            <p:cNvSpPr txBox="1"/>
            <p:nvPr/>
          </p:nvSpPr>
          <p:spPr>
            <a:xfrm>
              <a:off x="3290908" y="2007149"/>
              <a:ext cx="8044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네이버 금융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[https://finance.naver.com]</a:t>
              </a:r>
              <a:endParaRPr lang="ko-KR" altLang="en-US" sz="1600" spc="-150" dirty="0"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B9134AA-0418-4B14-851E-E21653CD8643}"/>
              </a:ext>
            </a:extLst>
          </p:cNvPr>
          <p:cNvGrpSpPr/>
          <p:nvPr/>
        </p:nvGrpSpPr>
        <p:grpSpPr>
          <a:xfrm>
            <a:off x="856971" y="2974097"/>
            <a:ext cx="10478058" cy="584775"/>
            <a:chOff x="856971" y="3123536"/>
            <a:chExt cx="10478058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2AD70FC-4DA1-4CB4-86E6-9B1C0973D44E}"/>
                </a:ext>
              </a:extLst>
            </p:cNvPr>
            <p:cNvSpPr txBox="1"/>
            <p:nvPr/>
          </p:nvSpPr>
          <p:spPr>
            <a:xfrm>
              <a:off x="856971" y="3123536"/>
              <a:ext cx="1588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기간 선정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D9FBD9C-7106-445C-ADBD-A8BAF7E1E0D9}"/>
                </a:ext>
              </a:extLst>
            </p:cNvPr>
            <p:cNvSpPr txBox="1"/>
            <p:nvPr/>
          </p:nvSpPr>
          <p:spPr>
            <a:xfrm>
              <a:off x="3290908" y="3246646"/>
              <a:ext cx="8044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2020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년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5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월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1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일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– 2021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년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4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월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30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일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총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12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개월간의 뉴스 기사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)</a:t>
              </a:r>
              <a:endParaRPr lang="ko-KR" altLang="en-US" sz="1600" spc="-150" dirty="0"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2927A98-4119-4FB3-9D2C-7A776CB42121}"/>
              </a:ext>
            </a:extLst>
          </p:cNvPr>
          <p:cNvGrpSpPr/>
          <p:nvPr/>
        </p:nvGrpSpPr>
        <p:grpSpPr>
          <a:xfrm>
            <a:off x="856971" y="4064155"/>
            <a:ext cx="10478058" cy="830997"/>
            <a:chOff x="856971" y="4450743"/>
            <a:chExt cx="10478058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5513F83-73F6-4B34-A605-D96C5C1861FA}"/>
                </a:ext>
              </a:extLst>
            </p:cNvPr>
            <p:cNvSpPr txBox="1"/>
            <p:nvPr/>
          </p:nvSpPr>
          <p:spPr>
            <a:xfrm>
              <a:off x="856971" y="4450743"/>
              <a:ext cx="19880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크롤링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조건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2151F8F-9A79-4E73-B1B5-027E44DFE848}"/>
                </a:ext>
              </a:extLst>
            </p:cNvPr>
            <p:cNvSpPr txBox="1"/>
            <p:nvPr/>
          </p:nvSpPr>
          <p:spPr>
            <a:xfrm>
              <a:off x="3290908" y="4450743"/>
              <a:ext cx="80441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1.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뉴스 제목에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‘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전기차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’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가 포함된 기사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2.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이미지 설명 등의 부수적인 텍스트 삭제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3.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말머리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기자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저작권 등과 관련된 정보 삭제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09BED0B-EB79-4447-87ED-F6D386974278}"/>
              </a:ext>
            </a:extLst>
          </p:cNvPr>
          <p:cNvGrpSpPr/>
          <p:nvPr/>
        </p:nvGrpSpPr>
        <p:grpSpPr>
          <a:xfrm>
            <a:off x="874987" y="5154213"/>
            <a:ext cx="10478058" cy="830997"/>
            <a:chOff x="856971" y="4450743"/>
            <a:chExt cx="10478058" cy="8309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48894B7-EAD2-4E3D-9EF0-3B9A21551906}"/>
                </a:ext>
              </a:extLst>
            </p:cNvPr>
            <p:cNvSpPr txBox="1"/>
            <p:nvPr/>
          </p:nvSpPr>
          <p:spPr>
            <a:xfrm>
              <a:off x="856971" y="4573854"/>
              <a:ext cx="19880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수집한 내용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B95DDAC-F110-42E5-809F-CCC80AA8C66A}"/>
                </a:ext>
              </a:extLst>
            </p:cNvPr>
            <p:cNvSpPr txBox="1"/>
            <p:nvPr/>
          </p:nvSpPr>
          <p:spPr>
            <a:xfrm>
              <a:off x="3290908" y="4450743"/>
              <a:ext cx="80441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1.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뉴스 제목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2. 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발행일 </a:t>
              </a:r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/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발행 시간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600" spc="-150" dirty="0">
                  <a:latin typeface="+mn-ea"/>
                  <a:cs typeface="Arial" panose="020B0604020202020204" pitchFamily="34" charset="0"/>
                </a:rPr>
                <a:t>3..  </a:t>
              </a:r>
              <a:r>
                <a:rPr lang="ko-KR" altLang="en-US" sz="1600" spc="-150" dirty="0">
                  <a:latin typeface="+mn-ea"/>
                  <a:cs typeface="Arial" panose="020B0604020202020204" pitchFamily="34" charset="0"/>
                </a:rPr>
                <a:t>뉴스 본문</a:t>
              </a:r>
              <a:endParaRPr lang="en-US" altLang="ko-KR" sz="1600" spc="-150" dirty="0"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0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크롤링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2EB0E7-264A-4491-A544-E9F9F3A496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817" y="1236123"/>
            <a:ext cx="9232366" cy="52854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7ED0866-2AB6-4C4E-AE6F-5F38338AF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11" b="16392"/>
          <a:stretch/>
        </p:blipFill>
        <p:spPr>
          <a:xfrm>
            <a:off x="1479817" y="3128213"/>
            <a:ext cx="9234000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크롤링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C5973FD-C3A9-41C0-872D-D2E98AFE3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817" y="1321846"/>
            <a:ext cx="9232366" cy="48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크롤링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07A0EE8-5504-4A6D-949E-B201641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817" y="1265408"/>
            <a:ext cx="9232366" cy="49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A0A03C1-B84F-4647-96D1-0F97F7116710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E51A4D0-7246-47B2-8A26-1F3FE90D076C}"/>
              </a:ext>
            </a:extLst>
          </p:cNvPr>
          <p:cNvCxnSpPr>
            <a:cxnSpLocks/>
          </p:cNvCxnSpPr>
          <p:nvPr/>
        </p:nvCxnSpPr>
        <p:spPr>
          <a:xfrm>
            <a:off x="3948634" y="186727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크롤링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결과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9840827-5006-4AD1-B3FA-564C8ABA0BB5}"/>
              </a:ext>
            </a:extLst>
          </p:cNvPr>
          <p:cNvGrpSpPr/>
          <p:nvPr/>
        </p:nvGrpSpPr>
        <p:grpSpPr>
          <a:xfrm>
            <a:off x="1039228" y="3106065"/>
            <a:ext cx="2412199" cy="1107996"/>
            <a:chOff x="1505953" y="2783305"/>
            <a:chExt cx="2412199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B471903-7CC6-4E79-9F17-CF8A5025D599}"/>
                </a:ext>
              </a:extLst>
            </p:cNvPr>
            <p:cNvSpPr txBox="1"/>
            <p:nvPr/>
          </p:nvSpPr>
          <p:spPr>
            <a:xfrm>
              <a:off x="1505953" y="2783305"/>
              <a:ext cx="22028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6861</a:t>
              </a:r>
              <a:endParaRPr lang="ko-KR" altLang="en-US" sz="66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B1F828A-1243-4031-B8C7-97A127A8F7A5}"/>
                </a:ext>
              </a:extLst>
            </p:cNvPr>
            <p:cNvSpPr txBox="1"/>
            <p:nvPr/>
          </p:nvSpPr>
          <p:spPr>
            <a:xfrm>
              <a:off x="3499448" y="3394355"/>
              <a:ext cx="418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건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EBF3B6-3B0B-4CDD-BA90-D44FA7E8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5247" y="2450443"/>
            <a:ext cx="6902516" cy="2419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C2C361-4A83-439C-9DD9-1CC21768A010}"/>
              </a:ext>
            </a:extLst>
          </p:cNvPr>
          <p:cNvSpPr txBox="1"/>
          <p:nvPr/>
        </p:nvSpPr>
        <p:spPr>
          <a:xfrm>
            <a:off x="3975247" y="196098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 형식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348DFA4-81FD-42B9-AA0D-401E5BE374D0}"/>
              </a:ext>
            </a:extLst>
          </p:cNvPr>
          <p:cNvSpPr txBox="1"/>
          <p:nvPr/>
        </p:nvSpPr>
        <p:spPr>
          <a:xfrm>
            <a:off x="4371553" y="491728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A1D5BB-795E-4E46-8001-0E31A698EDD6}"/>
              </a:ext>
            </a:extLst>
          </p:cNvPr>
          <p:cNvSpPr txBox="1"/>
          <p:nvPr/>
        </p:nvSpPr>
        <p:spPr>
          <a:xfrm>
            <a:off x="5474375" y="491649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날짜와 시간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6999BFE-8038-49CA-9A62-91F20EF000AD}"/>
              </a:ext>
            </a:extLst>
          </p:cNvPr>
          <p:cNvSpPr txBox="1"/>
          <p:nvPr/>
        </p:nvSpPr>
        <p:spPr>
          <a:xfrm>
            <a:off x="8136091" y="491649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27045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235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주말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공휴일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마감장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AC6454-5F76-4906-85A7-A8A06D752B66}"/>
              </a:ext>
            </a:extLst>
          </p:cNvPr>
          <p:cNvSpPr txBox="1"/>
          <p:nvPr/>
        </p:nvSpPr>
        <p:spPr>
          <a:xfrm>
            <a:off x="1091035" y="1201187"/>
            <a:ext cx="804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+mn-ea"/>
                <a:cs typeface="Arial" panose="020B0604020202020204" pitchFamily="34" charset="0"/>
              </a:rPr>
              <a:t># </a:t>
            </a:r>
            <a:r>
              <a:rPr lang="en-US" altLang="ko-KR" sz="1600" spc="-150" dirty="0" err="1">
                <a:latin typeface="+mn-ea"/>
                <a:cs typeface="Arial" panose="020B0604020202020204" pitchFamily="34" charset="0"/>
              </a:rPr>
              <a:t>timedelta</a:t>
            </a:r>
            <a:r>
              <a:rPr lang="ko-KR" altLang="en-US" sz="1600" spc="-150" dirty="0">
                <a:latin typeface="+mn-ea"/>
                <a:cs typeface="Arial" panose="020B0604020202020204" pitchFamily="34" charset="0"/>
              </a:rPr>
              <a:t>를 사용하여 장 마감 및 휴일에 대한 날짜 조정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35" y="1667042"/>
            <a:ext cx="10577689" cy="47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235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주말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공휴일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마감장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AC6454-5F76-4906-85A7-A8A06D752B66}"/>
              </a:ext>
            </a:extLst>
          </p:cNvPr>
          <p:cNvSpPr txBox="1"/>
          <p:nvPr/>
        </p:nvSpPr>
        <p:spPr>
          <a:xfrm>
            <a:off x="1091035" y="1201187"/>
            <a:ext cx="804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+mn-ea"/>
                <a:cs typeface="Arial" panose="020B0604020202020204" pitchFamily="34" charset="0"/>
              </a:rPr>
              <a:t># </a:t>
            </a:r>
            <a:r>
              <a:rPr lang="en-US" altLang="ko-KR" sz="1600" spc="-150" dirty="0" err="1">
                <a:latin typeface="+mn-ea"/>
                <a:cs typeface="Arial" panose="020B0604020202020204" pitchFamily="34" charset="0"/>
              </a:rPr>
              <a:t>timedelta</a:t>
            </a:r>
            <a:r>
              <a:rPr lang="ko-KR" altLang="en-US" sz="1600" spc="-150" dirty="0">
                <a:latin typeface="+mn-ea"/>
                <a:cs typeface="Arial" panose="020B0604020202020204" pitchFamily="34" charset="0"/>
              </a:rPr>
              <a:t>를 사용하여 장 마감 및 휴일에 대한 날짜 조정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35" y="1667042"/>
            <a:ext cx="10295467" cy="38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A0A03C1-B84F-4647-96D1-0F97F7116710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55719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주말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공휴일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마감장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조정 결과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4794934-E6F6-424C-87FF-D1DBDDD383D7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AC6454-5F76-4906-85A7-A8A06D752B66}"/>
              </a:ext>
            </a:extLst>
          </p:cNvPr>
          <p:cNvSpPr txBox="1"/>
          <p:nvPr/>
        </p:nvSpPr>
        <p:spPr>
          <a:xfrm>
            <a:off x="1052533" y="1785242"/>
            <a:ext cx="804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err="1">
                <a:latin typeface="+mn-ea"/>
                <a:cs typeface="Arial" panose="020B0604020202020204" pitchFamily="34" charset="0"/>
              </a:rPr>
              <a:t>timedelta</a:t>
            </a:r>
            <a:r>
              <a:rPr lang="ko-KR" altLang="en-US" sz="1600" spc="-150" dirty="0">
                <a:latin typeface="+mn-ea"/>
                <a:cs typeface="Arial" panose="020B0604020202020204" pitchFamily="34" charset="0"/>
              </a:rPr>
              <a:t>를 사용하여 날짜</a:t>
            </a:r>
            <a:r>
              <a:rPr lang="en-US" altLang="ko-KR" sz="1600" spc="-150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+mn-ea"/>
                <a:cs typeface="Arial" panose="020B0604020202020204" pitchFamily="34" charset="0"/>
              </a:rPr>
              <a:t>시간대 별로 뉴스 기사가 주가에 반영될 시간을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F00B44-3819-463D-917A-C080066C4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67"/>
          <a:stretch/>
        </p:blipFill>
        <p:spPr>
          <a:xfrm>
            <a:off x="1052533" y="2229430"/>
            <a:ext cx="10298728" cy="1643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3ED98F-190E-4A84-B823-49312B49A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85" y="4520723"/>
            <a:ext cx="10298729" cy="1625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5CDB050-3E83-4493-8FA4-3041BB655B32}"/>
              </a:ext>
            </a:extLst>
          </p:cNvPr>
          <p:cNvSpPr/>
          <p:nvPr/>
        </p:nvSpPr>
        <p:spPr>
          <a:xfrm>
            <a:off x="5734050" y="2212817"/>
            <a:ext cx="692150" cy="1659929"/>
          </a:xfrm>
          <a:prstGeom prst="rect">
            <a:avLst/>
          </a:prstGeom>
          <a:noFill/>
          <a:ln w="28575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3F57045-D985-46AA-BE18-FB5A0D6F0030}"/>
              </a:ext>
            </a:extLst>
          </p:cNvPr>
          <p:cNvSpPr/>
          <p:nvPr/>
        </p:nvSpPr>
        <p:spPr>
          <a:xfrm>
            <a:off x="5734050" y="4522559"/>
            <a:ext cx="692150" cy="1659929"/>
          </a:xfrm>
          <a:prstGeom prst="rect">
            <a:avLst/>
          </a:prstGeom>
          <a:noFill/>
          <a:ln w="28575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AB95600-BB79-4CA6-AC71-1B5F991FAEEE}"/>
              </a:ext>
            </a:extLst>
          </p:cNvPr>
          <p:cNvSpPr/>
          <p:nvPr/>
        </p:nvSpPr>
        <p:spPr>
          <a:xfrm>
            <a:off x="10933795" y="2229430"/>
            <a:ext cx="426719" cy="1659929"/>
          </a:xfrm>
          <a:prstGeom prst="rect">
            <a:avLst/>
          </a:prstGeom>
          <a:noFill/>
          <a:ln w="28575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4C6A20ED-4936-43BB-A5F1-7E00D5576434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6080125" y="3872746"/>
            <a:ext cx="0" cy="64981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5C56AF5-AF37-4535-9669-0045372DD181}"/>
              </a:ext>
            </a:extLst>
          </p:cNvPr>
          <p:cNvSpPr txBox="1"/>
          <p:nvPr/>
        </p:nvSpPr>
        <p:spPr>
          <a:xfrm>
            <a:off x="9824332" y="389940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장 마감 이후의 뉴스</a:t>
            </a:r>
          </a:p>
        </p:txBody>
      </p:sp>
    </p:spTree>
    <p:extLst>
      <p:ext uri="{BB962C8B-B14F-4D97-AF65-F5344CB8AC3E}">
        <p14:creationId xmlns:p14="http://schemas.microsoft.com/office/powerpoint/2010/main" val="18476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9167AA-D168-4ECA-BC54-50E5BD4E359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주가 종목 선정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28F89C5-F49C-4B4D-AEB3-FA86DFE4F7BC}"/>
              </a:ext>
            </a:extLst>
          </p:cNvPr>
          <p:cNvGrpSpPr/>
          <p:nvPr/>
        </p:nvGrpSpPr>
        <p:grpSpPr>
          <a:xfrm>
            <a:off x="2626360" y="1646042"/>
            <a:ext cx="6939281" cy="3950364"/>
            <a:chOff x="768071" y="1646042"/>
            <a:chExt cx="6939281" cy="39503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5A2B78B-197E-48A6-ADDB-4756F1B262B7}"/>
                </a:ext>
              </a:extLst>
            </p:cNvPr>
            <p:cNvSpPr txBox="1"/>
            <p:nvPr/>
          </p:nvSpPr>
          <p:spPr>
            <a:xfrm>
              <a:off x="768071" y="4888520"/>
              <a:ext cx="3261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현대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A48B282-45FE-47B0-A45E-A877513B5372}"/>
                </a:ext>
              </a:extLst>
            </p:cNvPr>
            <p:cNvSpPr txBox="1"/>
            <p:nvPr/>
          </p:nvSpPr>
          <p:spPr>
            <a:xfrm>
              <a:off x="2020283" y="4273064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전기차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9026CD6-A56C-429A-A77E-DFBBB03821E6}"/>
                </a:ext>
              </a:extLst>
            </p:cNvPr>
            <p:cNvSpPr txBox="1"/>
            <p:nvPr/>
          </p:nvSpPr>
          <p:spPr>
            <a:xfrm>
              <a:off x="4445991" y="4888520"/>
              <a:ext cx="32613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LG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화학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에너지솔루션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삼성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SDI, SK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이노베이션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포스코케미칼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4E46A00-ADA5-414B-9841-BD09AF54FB19}"/>
                </a:ext>
              </a:extLst>
            </p:cNvPr>
            <p:cNvSpPr txBox="1"/>
            <p:nvPr/>
          </p:nvSpPr>
          <p:spPr>
            <a:xfrm>
              <a:off x="5266996" y="4273064"/>
              <a:ext cx="1619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배터리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(2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 전지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DA955750-C984-4C69-ACAC-F9493F93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646" y="1646042"/>
              <a:ext cx="2294209" cy="229420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2C2E7E1-2EFE-478A-8EA8-B13D7195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264" y="1848779"/>
              <a:ext cx="2091472" cy="2091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3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1403317" cy="707886"/>
            <a:chOff x="939800" y="1442839"/>
            <a:chExt cx="140331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서론 </a:t>
              </a:r>
            </a:p>
          </p:txBody>
        </p:sp>
      </p:grpSp>
      <p:grpSp>
        <p:nvGrpSpPr>
          <p:cNvPr id="11" name="그룹 1">
            <a:extLst>
              <a:ext uri="{FF2B5EF4-FFF2-40B4-BE49-F238E27FC236}">
                <a16:creationId xmlns:a16="http://schemas.microsoft.com/office/drawing/2014/main" xmlns="" id="{6F076CB6-D359-4E8A-B7BA-83335D6CFD8F}"/>
              </a:ext>
            </a:extLst>
          </p:cNvPr>
          <p:cNvGrpSpPr/>
          <p:nvPr/>
        </p:nvGrpSpPr>
        <p:grpSpPr>
          <a:xfrm>
            <a:off x="939800" y="2327776"/>
            <a:ext cx="3853347" cy="707886"/>
            <a:chOff x="939800" y="1442839"/>
            <a:chExt cx="3853347" cy="707886"/>
          </a:xfrm>
        </p:grpSpPr>
        <p:sp>
          <p:nvSpPr>
            <p:cNvPr id="12" name="TextBox 5">
              <a:extLst>
                <a:ext uri="{FF2B5EF4-FFF2-40B4-BE49-F238E27FC236}">
                  <a16:creationId xmlns:a16="http://schemas.microsoft.com/office/drawing/2014/main" xmlns="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xmlns="" id="{7339CCD7-3E49-43B4-BB9C-7D7D8A386A9A}"/>
                </a:ext>
              </a:extLst>
            </p:cNvPr>
            <p:cNvSpPr txBox="1"/>
            <p:nvPr/>
          </p:nvSpPr>
          <p:spPr>
            <a:xfrm>
              <a:off x="1520456" y="1513579"/>
              <a:ext cx="3272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Feature </a:t>
              </a:r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선정과 자료수집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7C3C80B5-AE52-41E1-806D-EC76DD5D2936}"/>
              </a:ext>
            </a:extLst>
          </p:cNvPr>
          <p:cNvGrpSpPr/>
          <p:nvPr/>
        </p:nvGrpSpPr>
        <p:grpSpPr>
          <a:xfrm>
            <a:off x="939800" y="3297773"/>
            <a:ext cx="2618393" cy="707886"/>
            <a:chOff x="939800" y="1442839"/>
            <a:chExt cx="2618393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2037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뉴스 감정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342403" cy="707886"/>
            <a:chOff x="939800" y="1442839"/>
            <a:chExt cx="1342403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결론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A51C514-9DC7-4ABD-A798-38A7E3776B7A}"/>
              </a:ext>
            </a:extLst>
          </p:cNvPr>
          <p:cNvGrpSpPr/>
          <p:nvPr/>
        </p:nvGrpSpPr>
        <p:grpSpPr>
          <a:xfrm>
            <a:off x="939800" y="4267770"/>
            <a:ext cx="2557479" cy="707886"/>
            <a:chOff x="939800" y="1442839"/>
            <a:chExt cx="2557479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6FC3919-D8F5-4B53-8FCC-A90EDA81D973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E07BEE2-230D-48D3-8E69-12F63984AFD6}"/>
                </a:ext>
              </a:extLst>
            </p:cNvPr>
            <p:cNvSpPr txBox="1"/>
            <p:nvPr/>
          </p:nvSpPr>
          <p:spPr>
            <a:xfrm>
              <a:off x="1520456" y="1535172"/>
              <a:ext cx="1976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랜덤 포레스트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4359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주가 종목별 뉴스 개수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5D2B93-6BC7-4702-88F1-184D6EFC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56" b="23012"/>
          <a:stretch/>
        </p:blipFill>
        <p:spPr>
          <a:xfrm>
            <a:off x="2554379" y="1214084"/>
            <a:ext cx="7083241" cy="54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245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주가 종목별 뉴스 </a:t>
            </a:r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개수 추출 결과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44DA63-84EA-4FEF-B212-28F4F9E52B5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BBD7FEA-DB1A-4303-B845-0FDB6FAD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03"/>
          <a:stretch/>
        </p:blipFill>
        <p:spPr>
          <a:xfrm>
            <a:off x="2348135" y="2281267"/>
            <a:ext cx="7114729" cy="26622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FAB569F-E1AC-4C68-84A7-C1C4B8EB4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89" b="8370"/>
          <a:stretch/>
        </p:blipFill>
        <p:spPr>
          <a:xfrm>
            <a:off x="2348134" y="3134210"/>
            <a:ext cx="7114729" cy="1809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6435AE-6CED-420E-B6EC-AD4CF1BF2855}"/>
              </a:ext>
            </a:extLst>
          </p:cNvPr>
          <p:cNvSpPr txBox="1"/>
          <p:nvPr/>
        </p:nvSpPr>
        <p:spPr>
          <a:xfrm>
            <a:off x="8171219" y="2655823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일별 총 뉴스 개수</a:t>
            </a:r>
          </a:p>
        </p:txBody>
      </p:sp>
    </p:spTree>
    <p:extLst>
      <p:ext uri="{BB962C8B-B14F-4D97-AF65-F5344CB8AC3E}">
        <p14:creationId xmlns:p14="http://schemas.microsoft.com/office/powerpoint/2010/main" val="244374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9167AA-D168-4ECA-BC54-50E5BD4E3595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검색량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132801B-11C0-4450-8CAF-7A48BC8FD821}"/>
              </a:ext>
            </a:extLst>
          </p:cNvPr>
          <p:cNvGrpSpPr/>
          <p:nvPr/>
        </p:nvGrpSpPr>
        <p:grpSpPr>
          <a:xfrm>
            <a:off x="280667" y="1745703"/>
            <a:ext cx="2323716" cy="633558"/>
            <a:chOff x="389355" y="547877"/>
            <a:chExt cx="2611390" cy="8237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7AC39B77-19FD-4D0B-9BDC-C5F142E4B58C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8516B65-4629-4386-BE32-B78CDD79B09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전기차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검색량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3212879-53EA-49C6-8500-E7C5E6FC63D0}"/>
              </a:ext>
            </a:extLst>
          </p:cNvPr>
          <p:cNvSpPr txBox="1"/>
          <p:nvPr/>
        </p:nvSpPr>
        <p:spPr>
          <a:xfrm>
            <a:off x="525278" y="4834348"/>
            <a:ext cx="551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+mn-ea"/>
              </a:rPr>
              <a:t>그래프는 네이버에서 해당 검색어가 검색된 횟수를 </a:t>
            </a:r>
            <a:endParaRPr lang="en-US" altLang="ko-KR" dirty="0">
              <a:latin typeface="+mn-ea"/>
            </a:endParaRPr>
          </a:p>
          <a:p>
            <a:pPr algn="just"/>
            <a:r>
              <a:rPr lang="ko-KR" altLang="en-US" dirty="0">
                <a:latin typeface="+mn-ea"/>
              </a:rPr>
              <a:t>일별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주별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월별 각각 합산하여 조회기간 내 최다 </a:t>
            </a:r>
            <a:r>
              <a:rPr lang="ko-KR" altLang="en-US" dirty="0" err="1">
                <a:latin typeface="+mn-ea"/>
              </a:rPr>
              <a:t>검색량을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으로 설정하여 상대적인 변화를 나타냅니다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C539C43-A7BD-4335-BEDA-E48C5CA80C63}"/>
              </a:ext>
            </a:extLst>
          </p:cNvPr>
          <p:cNvGrpSpPr/>
          <p:nvPr/>
        </p:nvGrpSpPr>
        <p:grpSpPr>
          <a:xfrm>
            <a:off x="1297455" y="2923489"/>
            <a:ext cx="1493036" cy="1493036"/>
            <a:chOff x="594313" y="2923490"/>
            <a:chExt cx="1493036" cy="149303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DED3096E-9649-4664-9804-CB36EC3DC7F7}"/>
                </a:ext>
              </a:extLst>
            </p:cNvPr>
            <p:cNvSpPr/>
            <p:nvPr/>
          </p:nvSpPr>
          <p:spPr>
            <a:xfrm>
              <a:off x="594313" y="2923490"/>
              <a:ext cx="1493036" cy="14930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7142531-1D0F-4FFC-951E-0DE75D06BCAB}"/>
                </a:ext>
              </a:extLst>
            </p:cNvPr>
            <p:cNvSpPr txBox="1"/>
            <p:nvPr/>
          </p:nvSpPr>
          <p:spPr>
            <a:xfrm>
              <a:off x="671417" y="3254509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ea"/>
                  <a:ea typeface="+mj-ea"/>
                </a:rPr>
                <a:t>2020.05.01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ea"/>
                  <a:ea typeface="+mj-ea"/>
                </a:rPr>
                <a:t>-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ea"/>
                  <a:ea typeface="+mj-ea"/>
                </a:rPr>
                <a:t>2021.04.30</a:t>
              </a:r>
              <a:endParaRPr lang="ko-KR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B10F6D7-A885-46E0-BBAE-9DBF40006217}"/>
              </a:ext>
            </a:extLst>
          </p:cNvPr>
          <p:cNvGrpSpPr/>
          <p:nvPr/>
        </p:nvGrpSpPr>
        <p:grpSpPr>
          <a:xfrm>
            <a:off x="3661177" y="2923490"/>
            <a:ext cx="1493036" cy="1493036"/>
            <a:chOff x="2466544" y="2923490"/>
            <a:chExt cx="1493036" cy="149303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9680C834-C0BA-4F4B-BAE7-F81D4299ACCB}"/>
                </a:ext>
              </a:extLst>
            </p:cNvPr>
            <p:cNvSpPr/>
            <p:nvPr/>
          </p:nvSpPr>
          <p:spPr>
            <a:xfrm>
              <a:off x="2466544" y="2923490"/>
              <a:ext cx="1493036" cy="14930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3430AB7-A32D-45B0-82EB-5308A3FE33EF}"/>
                </a:ext>
              </a:extLst>
            </p:cNvPr>
            <p:cNvSpPr txBox="1"/>
            <p:nvPr/>
          </p:nvSpPr>
          <p:spPr>
            <a:xfrm>
              <a:off x="2652652" y="3316064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네이버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데이터랩</a:t>
              </a:r>
              <a:endParaRPr lang="ko-KR" altLang="en-US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DFA94EF-2DBD-4E9F-B750-AC85E33F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07" y="2238418"/>
            <a:ext cx="5448668" cy="3192822"/>
          </a:xfrm>
          <a:prstGeom prst="rect">
            <a:avLst/>
          </a:prstGeom>
          <a:ln>
            <a:solidFill>
              <a:srgbClr val="0F518E"/>
            </a:solidFill>
          </a:ln>
        </p:spPr>
      </p:pic>
    </p:spTree>
    <p:extLst>
      <p:ext uri="{BB962C8B-B14F-4D97-AF65-F5344CB8AC3E}">
        <p14:creationId xmlns:p14="http://schemas.microsoft.com/office/powerpoint/2010/main" val="349484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5D2B93-6BC7-4702-88F1-184D6EFC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3806"/>
          <a:stretch/>
        </p:blipFill>
        <p:spPr>
          <a:xfrm>
            <a:off x="1124892" y="2381560"/>
            <a:ext cx="5542256" cy="5279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44F29C-9FF4-4230-AA86-7681198D527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9D6D97-021A-431B-BC3C-ABD97418AD64}"/>
              </a:ext>
            </a:extLst>
          </p:cNvPr>
          <p:cNvSpPr txBox="1"/>
          <p:nvPr/>
        </p:nvSpPr>
        <p:spPr>
          <a:xfrm>
            <a:off x="660400" y="225761"/>
            <a:ext cx="3873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검색량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도출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6D1EDCF-93BA-4EB1-B6BC-6147CAEA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64" y="2256719"/>
            <a:ext cx="2695575" cy="3114675"/>
          </a:xfrm>
          <a:prstGeom prst="rect">
            <a:avLst/>
          </a:prstGeom>
          <a:ln>
            <a:solidFill>
              <a:srgbClr val="0F518E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EC4FFA-7F26-42AD-AA12-8E6913054B3B}"/>
              </a:ext>
            </a:extLst>
          </p:cNvPr>
          <p:cNvSpPr txBox="1"/>
          <p:nvPr/>
        </p:nvSpPr>
        <p:spPr>
          <a:xfrm>
            <a:off x="7710664" y="179775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검색량</a:t>
            </a:r>
            <a:r>
              <a:rPr lang="ko-KR" altLang="en-US" dirty="0"/>
              <a:t> 도출 결과</a:t>
            </a:r>
          </a:p>
        </p:txBody>
      </p:sp>
    </p:spTree>
    <p:extLst>
      <p:ext uri="{BB962C8B-B14F-4D97-AF65-F5344CB8AC3E}">
        <p14:creationId xmlns:p14="http://schemas.microsoft.com/office/powerpoint/2010/main" val="6369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420B0-4447-4446-832A-B193CF79F776}"/>
              </a:ext>
            </a:extLst>
          </p:cNvPr>
          <p:cNvSpPr txBox="1"/>
          <p:nvPr/>
        </p:nvSpPr>
        <p:spPr>
          <a:xfrm>
            <a:off x="4769355" y="3262771"/>
            <a:ext cx="265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뉴스 감정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0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감정분석 실행 순서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54B2C72-EF15-4684-BF20-E72D9316E6F3}"/>
              </a:ext>
            </a:extLst>
          </p:cNvPr>
          <p:cNvSpPr/>
          <p:nvPr/>
        </p:nvSpPr>
        <p:spPr>
          <a:xfrm>
            <a:off x="1095548" y="1345579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8204288-1FDD-4B2E-9405-116CB4C71956}"/>
              </a:ext>
            </a:extLst>
          </p:cNvPr>
          <p:cNvSpPr/>
          <p:nvPr/>
        </p:nvSpPr>
        <p:spPr>
          <a:xfrm>
            <a:off x="2505248" y="1345579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2E76076-AE3C-4ADE-B46F-25BC899952E7}"/>
              </a:ext>
            </a:extLst>
          </p:cNvPr>
          <p:cNvSpPr txBox="1"/>
          <p:nvPr/>
        </p:nvSpPr>
        <p:spPr>
          <a:xfrm>
            <a:off x="1418084" y="1512136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33F50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rgbClr val="333F5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7D2F803-A4DE-487A-B7EE-6BFC5C87B742}"/>
              </a:ext>
            </a:extLst>
          </p:cNvPr>
          <p:cNvSpPr txBox="1"/>
          <p:nvPr/>
        </p:nvSpPr>
        <p:spPr>
          <a:xfrm>
            <a:off x="2762342" y="1648792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F50"/>
                </a:solidFill>
                <a:latin typeface="+mn-ea"/>
              </a:rPr>
              <a:t>한글 텍스트 </a:t>
            </a:r>
            <a:r>
              <a:rPr lang="ko-KR" altLang="en-US" sz="2800" spc="-150" dirty="0" err="1">
                <a:solidFill>
                  <a:srgbClr val="333F50"/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rgbClr val="333F50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479AD90-368D-4EA1-AB03-C939AACD115B}"/>
              </a:ext>
            </a:extLst>
          </p:cNvPr>
          <p:cNvSpPr/>
          <p:nvPr/>
        </p:nvSpPr>
        <p:spPr>
          <a:xfrm>
            <a:off x="1095548" y="2665080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32A588F-B4B9-420B-9141-FD69CEADF166}"/>
              </a:ext>
            </a:extLst>
          </p:cNvPr>
          <p:cNvSpPr/>
          <p:nvPr/>
        </p:nvSpPr>
        <p:spPr>
          <a:xfrm>
            <a:off x="2505248" y="2665080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2876E3-90FA-4923-BF20-C10F051F8D12}"/>
              </a:ext>
            </a:extLst>
          </p:cNvPr>
          <p:cNvSpPr txBox="1"/>
          <p:nvPr/>
        </p:nvSpPr>
        <p:spPr>
          <a:xfrm>
            <a:off x="1428717" y="2819115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33F50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rgbClr val="333F50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FB70BC2-E6A6-4BC7-8422-8D50D79721E3}"/>
              </a:ext>
            </a:extLst>
          </p:cNvPr>
          <p:cNvSpPr txBox="1"/>
          <p:nvPr/>
        </p:nvSpPr>
        <p:spPr>
          <a:xfrm>
            <a:off x="2762342" y="2955771"/>
            <a:ext cx="505189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F50"/>
                </a:solidFill>
                <a:latin typeface="+mn-ea"/>
              </a:rPr>
              <a:t>Google Translate API</a:t>
            </a:r>
            <a:r>
              <a:rPr lang="ko-KR" altLang="en-US" sz="2800" spc="-150" dirty="0">
                <a:solidFill>
                  <a:srgbClr val="333F50"/>
                </a:solidFill>
                <a:latin typeface="+mn-ea"/>
              </a:rPr>
              <a:t>를 활용한 번역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B79C151-266B-4071-A056-520D0A18ADBC}"/>
              </a:ext>
            </a:extLst>
          </p:cNvPr>
          <p:cNvSpPr/>
          <p:nvPr/>
        </p:nvSpPr>
        <p:spPr>
          <a:xfrm>
            <a:off x="1095548" y="5315086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FAD370F-62E1-492B-9651-D4B091CD49C3}"/>
              </a:ext>
            </a:extLst>
          </p:cNvPr>
          <p:cNvSpPr/>
          <p:nvPr/>
        </p:nvSpPr>
        <p:spPr>
          <a:xfrm>
            <a:off x="2505248" y="5315086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10018F4-7C82-42FA-A10C-03FE4D17924E}"/>
              </a:ext>
            </a:extLst>
          </p:cNvPr>
          <p:cNvSpPr txBox="1"/>
          <p:nvPr/>
        </p:nvSpPr>
        <p:spPr>
          <a:xfrm>
            <a:off x="1428717" y="5469121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D77667F-F7A3-4210-B4FA-2F41613B2CC4}"/>
              </a:ext>
            </a:extLst>
          </p:cNvPr>
          <p:cNvSpPr txBox="1"/>
          <p:nvPr/>
        </p:nvSpPr>
        <p:spPr>
          <a:xfrm>
            <a:off x="2762342" y="5605777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감정분석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6F0D5B4E-2D99-407F-A287-C93F25F7A081}"/>
              </a:ext>
            </a:extLst>
          </p:cNvPr>
          <p:cNvSpPr/>
          <p:nvPr/>
        </p:nvSpPr>
        <p:spPr>
          <a:xfrm>
            <a:off x="1095548" y="3995585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72F4497E-C8C1-4FE4-B26E-D68D1F33FD15}"/>
              </a:ext>
            </a:extLst>
          </p:cNvPr>
          <p:cNvSpPr/>
          <p:nvPr/>
        </p:nvSpPr>
        <p:spPr>
          <a:xfrm>
            <a:off x="2505248" y="3995585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EFCE3D0-5263-44F2-924D-0683ADAF1429}"/>
              </a:ext>
            </a:extLst>
          </p:cNvPr>
          <p:cNvSpPr txBox="1"/>
          <p:nvPr/>
        </p:nvSpPr>
        <p:spPr>
          <a:xfrm>
            <a:off x="1428717" y="4149620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110D70C-6551-4BBC-B7AA-E9EB2E0B47FA}"/>
              </a:ext>
            </a:extLst>
          </p:cNvPr>
          <p:cNvSpPr txBox="1"/>
          <p:nvPr/>
        </p:nvSpPr>
        <p:spPr>
          <a:xfrm>
            <a:off x="2762342" y="428627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영어 텍스트 </a:t>
            </a:r>
            <a:r>
              <a:rPr lang="ko-KR" altLang="en-US" sz="2800" spc="-15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2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0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8741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감정분석에 사용한 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DBF178-E0D3-41C7-83FA-E5A0AE4F6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710"/>
          <a:stretch/>
        </p:blipFill>
        <p:spPr>
          <a:xfrm>
            <a:off x="1429670" y="1456600"/>
            <a:ext cx="9332659" cy="4792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86AF32-F08C-46B5-8A56-E996E3B03046}"/>
              </a:ext>
            </a:extLst>
          </p:cNvPr>
          <p:cNvSpPr txBox="1"/>
          <p:nvPr/>
        </p:nvSpPr>
        <p:spPr>
          <a:xfrm>
            <a:off x="3234089" y="512064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한국어 감정 문석 모듈</a:t>
            </a:r>
          </a:p>
        </p:txBody>
      </p:sp>
    </p:spTree>
    <p:extLst>
      <p:ext uri="{BB962C8B-B14F-4D97-AF65-F5344CB8AC3E}">
        <p14:creationId xmlns:p14="http://schemas.microsoft.com/office/powerpoint/2010/main" val="19319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0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8741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감정분석에 사용한 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DBF178-E0D3-41C7-83FA-E5A0AE4F6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3" b="72676"/>
          <a:stretch/>
        </p:blipFill>
        <p:spPr>
          <a:xfrm>
            <a:off x="1429670" y="1456599"/>
            <a:ext cx="9332659" cy="5030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E3E205-C2FE-4600-85A6-5010FED2FC82}"/>
              </a:ext>
            </a:extLst>
          </p:cNvPr>
          <p:cNvSpPr txBox="1"/>
          <p:nvPr/>
        </p:nvSpPr>
        <p:spPr>
          <a:xfrm>
            <a:off x="4562375" y="1456599"/>
            <a:ext cx="249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#Google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Translate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48C414-33DC-4C47-A45B-D3CD6A0F823A}"/>
              </a:ext>
            </a:extLst>
          </p:cNvPr>
          <p:cNvSpPr txBox="1"/>
          <p:nvPr/>
        </p:nvSpPr>
        <p:spPr>
          <a:xfrm>
            <a:off x="4562375" y="246406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감정분석 모듈</a:t>
            </a:r>
          </a:p>
        </p:txBody>
      </p:sp>
    </p:spTree>
    <p:extLst>
      <p:ext uri="{BB962C8B-B14F-4D97-AF65-F5344CB8AC3E}">
        <p14:creationId xmlns:p14="http://schemas.microsoft.com/office/powerpoint/2010/main" val="23771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46831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데이터 텍스트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2AC491-9AEF-4F15-A587-4238BE4C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09"/>
          <a:stretch/>
        </p:blipFill>
        <p:spPr>
          <a:xfrm>
            <a:off x="1430400" y="1251426"/>
            <a:ext cx="9331200" cy="41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2880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뉴스 데이터 텍스트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736D406-DE4F-4DCD-8D7E-04D534EBB637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AAF6678-8C50-487E-B78F-5CB210F4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2579468"/>
            <a:ext cx="9865895" cy="8495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18DEF04-B6E1-43A6-B20E-4E8D76C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4562267"/>
            <a:ext cx="9865895" cy="842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28F39A-877C-448A-BC6E-AAF5EAF4B3F9}"/>
              </a:ext>
            </a:extLst>
          </p:cNvPr>
          <p:cNvSpPr txBox="1"/>
          <p:nvPr/>
        </p:nvSpPr>
        <p:spPr>
          <a:xfrm>
            <a:off x="1163051" y="214009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43D886-2078-4263-AB80-7880F4E20F67}"/>
              </a:ext>
            </a:extLst>
          </p:cNvPr>
          <p:cNvSpPr txBox="1"/>
          <p:nvPr/>
        </p:nvSpPr>
        <p:spPr>
          <a:xfrm>
            <a:off x="1163051" y="414456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</a:p>
        </p:txBody>
      </p:sp>
    </p:spTree>
    <p:extLst>
      <p:ext uri="{BB962C8B-B14F-4D97-AF65-F5344CB8AC3E}">
        <p14:creationId xmlns:p14="http://schemas.microsoft.com/office/powerpoint/2010/main" val="23657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420B0-4447-4446-832A-B193CF79F776}"/>
              </a:ext>
            </a:extLst>
          </p:cNvPr>
          <p:cNvSpPr txBox="1"/>
          <p:nvPr/>
        </p:nvSpPr>
        <p:spPr>
          <a:xfrm>
            <a:off x="5577266" y="3276485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서론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Google Translate API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활용한 번역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2AC491-9AEF-4F15-A587-4238BE4C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58" b="68346"/>
          <a:stretch/>
        </p:blipFill>
        <p:spPr>
          <a:xfrm>
            <a:off x="1430400" y="1251425"/>
            <a:ext cx="9331200" cy="50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2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736D406-DE4F-4DCD-8D7E-04D534EBB637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18DEF04-B6E1-43A6-B20E-4E8D76C4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2563305"/>
            <a:ext cx="9865895" cy="842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28F39A-877C-448A-BC6E-AAF5EAF4B3F9}"/>
              </a:ext>
            </a:extLst>
          </p:cNvPr>
          <p:cNvSpPr txBox="1"/>
          <p:nvPr/>
        </p:nvSpPr>
        <p:spPr>
          <a:xfrm>
            <a:off x="1163051" y="214009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번역 처리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43D886-2078-4263-AB80-7880F4E20F67}"/>
              </a:ext>
            </a:extLst>
          </p:cNvPr>
          <p:cNvSpPr txBox="1"/>
          <p:nvPr/>
        </p:nvSpPr>
        <p:spPr>
          <a:xfrm>
            <a:off x="1163051" y="414456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번역 처리 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9FB20C-19C0-46D6-8B92-FF2B7392114B}"/>
              </a:ext>
            </a:extLst>
          </p:cNvPr>
          <p:cNvSpPr txBox="1"/>
          <p:nvPr/>
        </p:nvSpPr>
        <p:spPr>
          <a:xfrm>
            <a:off x="660400" y="225761"/>
            <a:ext cx="6529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Google Translate API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활용한 번역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93B518-E8E6-474C-A0B9-5BBF0271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3" y="4513898"/>
            <a:ext cx="8606590" cy="14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뉴스 데이터 영어 텍스트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F95448-3C6A-4150-BFAF-5214438F6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04"/>
          <a:stretch/>
        </p:blipFill>
        <p:spPr>
          <a:xfrm>
            <a:off x="2160791" y="1321845"/>
            <a:ext cx="7870418" cy="52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뉴스 데이터 영어 텍스트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F95448-3C6A-4150-BFAF-5214438F6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22" b="-16118"/>
          <a:stretch/>
        </p:blipFill>
        <p:spPr>
          <a:xfrm>
            <a:off x="2160791" y="1841609"/>
            <a:ext cx="7870418" cy="52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736D406-DE4F-4DCD-8D7E-04D534EBB637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9FB20C-19C0-46D6-8B92-FF2B7392114B}"/>
              </a:ext>
            </a:extLst>
          </p:cNvPr>
          <p:cNvSpPr txBox="1"/>
          <p:nvPr/>
        </p:nvSpPr>
        <p:spPr>
          <a:xfrm>
            <a:off x="660400" y="225761"/>
            <a:ext cx="6529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뉴스 데이터 영어 텍스트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93B518-E8E6-474C-A0B9-5BBF0271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2510504"/>
            <a:ext cx="8606590" cy="1444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145649-D012-4C84-B49A-355A4DD5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0" y="4671525"/>
            <a:ext cx="9605363" cy="1112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2064605-5B2C-4282-82EF-8963CFF9CFDF}"/>
              </a:ext>
            </a:extLst>
          </p:cNvPr>
          <p:cNvSpPr txBox="1"/>
          <p:nvPr/>
        </p:nvSpPr>
        <p:spPr>
          <a:xfrm>
            <a:off x="1163050" y="212355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8A4626B-3DCF-4F52-A18C-7C7D0DBA7F03}"/>
              </a:ext>
            </a:extLst>
          </p:cNvPr>
          <p:cNvSpPr txBox="1"/>
          <p:nvPr/>
        </p:nvSpPr>
        <p:spPr>
          <a:xfrm>
            <a:off x="1163050" y="4253824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</a:p>
        </p:txBody>
      </p:sp>
    </p:spTree>
    <p:extLst>
      <p:ext uri="{BB962C8B-B14F-4D97-AF65-F5344CB8AC3E}">
        <p14:creationId xmlns:p14="http://schemas.microsoft.com/office/powerpoint/2010/main" val="31291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감정분석 실행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en-US" altLang="ko-KR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IMdb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4" y="2427222"/>
            <a:ext cx="5114596" cy="254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94400" y="2614692"/>
            <a:ext cx="5689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linkClick r:id="rId3"/>
              </a:rPr>
              <a:t>인터넷 영화 데이터베이스</a:t>
            </a:r>
            <a:r>
              <a:rPr lang="en-US" altLang="ko-KR" b="1" dirty="0"/>
              <a:t>(Internet Movie Database)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 </a:t>
            </a:r>
            <a:r>
              <a:rPr lang="en-US" altLang="ko-KR" dirty="0"/>
              <a:t>50,000</a:t>
            </a:r>
            <a:r>
              <a:rPr lang="ko-KR" altLang="en-US" dirty="0"/>
              <a:t>개의 영화 리뷰 텍스트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훈련 </a:t>
            </a:r>
            <a:r>
              <a:rPr lang="en-US" altLang="ko-KR" dirty="0"/>
              <a:t>dataset : 25,000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테스트 </a:t>
            </a:r>
            <a:r>
              <a:rPr lang="en-US" altLang="ko-KR" dirty="0"/>
              <a:t>dataset : 25,000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-</a:t>
            </a:r>
            <a:r>
              <a:rPr lang="ko-KR" altLang="en-US" dirty="0"/>
              <a:t>긍정인 경우 </a:t>
            </a:r>
            <a:r>
              <a:rPr lang="en-US" altLang="ko-KR" dirty="0"/>
              <a:t>1</a:t>
            </a:r>
            <a:r>
              <a:rPr lang="ko-KR" altLang="en-US" dirty="0"/>
              <a:t>을 부정인 경우 </a:t>
            </a:r>
            <a:r>
              <a:rPr lang="en-US" altLang="ko-KR" dirty="0"/>
              <a:t>0</a:t>
            </a:r>
            <a:r>
              <a:rPr lang="ko-KR" altLang="en-US" dirty="0"/>
              <a:t>으로 표시한 레이블</a:t>
            </a:r>
          </a:p>
        </p:txBody>
      </p:sp>
    </p:spTree>
    <p:extLst>
      <p:ext uri="{BB962C8B-B14F-4D97-AF65-F5344CB8AC3E}">
        <p14:creationId xmlns:p14="http://schemas.microsoft.com/office/powerpoint/2010/main" val="40573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감정분석 실행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modeling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Picture 2" descr="C:\Users\user\Downloads\carbon.png">
            <a:extLst>
              <a:ext uri="{FF2B5EF4-FFF2-40B4-BE49-F238E27FC236}">
                <a16:creationId xmlns:a16="http://schemas.microsoft.com/office/drawing/2014/main" xmlns="" id="{0C07275E-DACC-4B8A-B37D-FF3B8662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16"/>
          <a:stretch/>
        </p:blipFill>
        <p:spPr bwMode="auto">
          <a:xfrm>
            <a:off x="883920" y="1493520"/>
            <a:ext cx="10229795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감정분석 실행</a:t>
            </a:r>
          </a:p>
        </p:txBody>
      </p:sp>
      <p:pic>
        <p:nvPicPr>
          <p:cNvPr id="8" name="Picture 2" descr="C:\Users\user\Downloads\carbon.png">
            <a:extLst>
              <a:ext uri="{FF2B5EF4-FFF2-40B4-BE49-F238E27FC236}">
                <a16:creationId xmlns:a16="http://schemas.microsoft.com/office/drawing/2014/main" xmlns="" id="{1F39B37C-9AD8-4946-AFF3-864CE2F89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6939" y="1686560"/>
            <a:ext cx="9880584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736D406-DE4F-4DCD-8D7E-04D534EBB637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9FB20C-19C0-46D6-8B92-FF2B7392114B}"/>
              </a:ext>
            </a:extLst>
          </p:cNvPr>
          <p:cNvSpPr txBox="1"/>
          <p:nvPr/>
        </p:nvSpPr>
        <p:spPr>
          <a:xfrm>
            <a:off x="660400" y="225761"/>
            <a:ext cx="6529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감정분석 실행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53526F3-4A37-401F-9919-42E997AB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7" y="2450616"/>
            <a:ext cx="10433785" cy="2214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7E723C6-C317-42BC-A634-78232028C806}"/>
              </a:ext>
            </a:extLst>
          </p:cNvPr>
          <p:cNvSpPr/>
          <p:nvPr/>
        </p:nvSpPr>
        <p:spPr>
          <a:xfrm>
            <a:off x="10220540" y="2450616"/>
            <a:ext cx="1207501" cy="2214421"/>
          </a:xfrm>
          <a:prstGeom prst="rect">
            <a:avLst/>
          </a:prstGeom>
          <a:noFill/>
          <a:ln w="28575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420B0-4447-4446-832A-B193CF79F776}"/>
              </a:ext>
            </a:extLst>
          </p:cNvPr>
          <p:cNvSpPr txBox="1"/>
          <p:nvPr/>
        </p:nvSpPr>
        <p:spPr>
          <a:xfrm>
            <a:off x="4814240" y="326277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랜덤 포레스트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2A33E7-6D71-4807-9278-C9CB0623F58F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차트 2">
            <a:extLst>
              <a:ext uri="{FF2B5EF4-FFF2-40B4-BE49-F238E27FC236}">
                <a16:creationId xmlns:a16="http://schemas.microsoft.com/office/drawing/2014/main" xmlns="" id="{EB4D81DB-0980-4A8C-B8E9-347A2FF87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556736"/>
              </p:ext>
            </p:extLst>
          </p:nvPr>
        </p:nvGraphicFramePr>
        <p:xfrm>
          <a:off x="6843869" y="1521410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B171890-4F0A-4C5E-9406-E164C4389724}"/>
              </a:ext>
            </a:extLst>
          </p:cNvPr>
          <p:cNvSpPr txBox="1"/>
          <p:nvPr/>
        </p:nvSpPr>
        <p:spPr>
          <a:xfrm>
            <a:off x="839418" y="4232922"/>
            <a:ext cx="4827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탄소배출규제가 점차 강화됨에 따라 전기차는 대표적인 친환경차로 진화하였다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/>
              <a:t>정부의 전기차</a:t>
            </a:r>
            <a:r>
              <a:rPr lang="en-US" altLang="ko-KR" sz="1600" dirty="0"/>
              <a:t>·</a:t>
            </a:r>
            <a:r>
              <a:rPr lang="ko-KR" altLang="en-US" sz="1600" dirty="0" err="1"/>
              <a:t>수소차</a:t>
            </a:r>
            <a:r>
              <a:rPr lang="ko-KR" altLang="en-US" sz="1600" dirty="0"/>
              <a:t> 보급 확대 정책</a:t>
            </a:r>
            <a:r>
              <a:rPr lang="en-US" altLang="ko-KR" sz="1600" dirty="0"/>
              <a:t>, </a:t>
            </a:r>
          </a:p>
          <a:p>
            <a:pPr algn="just"/>
            <a:r>
              <a:rPr lang="ko-KR" altLang="en-US" sz="1600" dirty="0"/>
              <a:t>제작사의 선제적 대응</a:t>
            </a:r>
            <a:r>
              <a:rPr lang="en-US" altLang="ko-KR" sz="1600" dirty="0"/>
              <a:t>, </a:t>
            </a:r>
            <a:r>
              <a:rPr lang="ko-KR" altLang="en-US" sz="1600" dirty="0"/>
              <a:t>국민들의 미세먼지 등 대기환경에 대한 인식변화로 친환경 전기차에 대한 수요는 </a:t>
            </a:r>
            <a:endParaRPr lang="en-US" altLang="ko-KR" sz="1600" dirty="0"/>
          </a:p>
          <a:p>
            <a:pPr algn="just"/>
            <a:r>
              <a:rPr lang="ko-KR" altLang="en-US" sz="1600" dirty="0"/>
              <a:t>꾸준히 증가하고 있다</a:t>
            </a:r>
            <a:r>
              <a:rPr lang="en-US" altLang="ko-KR" sz="1600" dirty="0">
                <a:latin typeface="+mn-ea"/>
              </a:rPr>
              <a:t>. 2016</a:t>
            </a:r>
            <a:r>
              <a:rPr lang="ko-KR" altLang="en-US" sz="1600" dirty="0">
                <a:latin typeface="+mn-ea"/>
              </a:rPr>
              <a:t>년 이후로 작년 </a:t>
            </a:r>
            <a:r>
              <a:rPr lang="en-US" altLang="ko-KR" sz="1600" dirty="0">
                <a:latin typeface="+mn-ea"/>
              </a:rPr>
              <a:t>2020</a:t>
            </a:r>
            <a:r>
              <a:rPr lang="ko-KR" altLang="en-US" sz="1600" dirty="0">
                <a:latin typeface="+mn-ea"/>
              </a:rPr>
              <a:t>년까지 전기차의 보급은 무려 약 </a:t>
            </a:r>
            <a:r>
              <a:rPr lang="en-US" altLang="ko-KR" sz="1600" dirty="0">
                <a:latin typeface="+mn-ea"/>
              </a:rPr>
              <a:t>13</a:t>
            </a:r>
            <a:r>
              <a:rPr lang="ko-KR" altLang="en-US" sz="1600" dirty="0">
                <a:latin typeface="+mn-ea"/>
              </a:rPr>
              <a:t>배 증가하였다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4793F3-B88A-4AD8-ACC7-AA766B65A8AE}"/>
              </a:ext>
            </a:extLst>
          </p:cNvPr>
          <p:cNvSpPr txBox="1"/>
          <p:nvPr/>
        </p:nvSpPr>
        <p:spPr>
          <a:xfrm>
            <a:off x="856971" y="1884039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꾸준히 늘어나는 전기차 수요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E93B4D0-C4BC-468B-B23F-37130FC5FFB7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EC269B7-4A75-41AF-9C2E-FBC565700E7F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3761AE3-5313-4EA9-9A51-021611DB65B9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D105A2-F980-494E-9406-887693BD141D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방향 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C34233-1052-4A59-BA47-1640EF8B9078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2AF69138-2C0E-4851-ADBA-1E21A174987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E7446-778D-4F8C-8A7F-D95A11423D3A}"/>
              </a:ext>
            </a:extLst>
          </p:cNvPr>
          <p:cNvSpPr txBox="1"/>
          <p:nvPr/>
        </p:nvSpPr>
        <p:spPr>
          <a:xfrm>
            <a:off x="9257099" y="6193666"/>
            <a:ext cx="2480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* 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통계누리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국토교통부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2021)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FD8A2CD1-DA6B-491C-B579-074CA7CEDB34}"/>
              </a:ext>
            </a:extLst>
          </p:cNvPr>
          <p:cNvSpPr/>
          <p:nvPr/>
        </p:nvSpPr>
        <p:spPr>
          <a:xfrm rot="19234644">
            <a:off x="7796131" y="3423256"/>
            <a:ext cx="3181823" cy="490888"/>
          </a:xfrm>
          <a:prstGeom prst="rightArrow">
            <a:avLst/>
          </a:prstGeom>
          <a:solidFill>
            <a:srgbClr val="6BC0FF"/>
          </a:solidFill>
          <a:ln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6E42021-7350-4A25-BBE9-D8B53F3EAE57}"/>
              </a:ext>
            </a:extLst>
          </p:cNvPr>
          <p:cNvSpPr txBox="1"/>
          <p:nvPr/>
        </p:nvSpPr>
        <p:spPr>
          <a:xfrm>
            <a:off x="8738335" y="3188833"/>
            <a:ext cx="85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r>
              <a:rPr lang="ko-KR" altLang="en-US" dirty="0"/>
              <a:t>배</a:t>
            </a:r>
          </a:p>
        </p:txBody>
      </p:sp>
    </p:spTree>
    <p:extLst>
      <p:ext uri="{BB962C8B-B14F-4D97-AF65-F5344CB8AC3E}">
        <p14:creationId xmlns:p14="http://schemas.microsoft.com/office/powerpoint/2010/main" val="8117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0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5179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포레스트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DB30779-7446-4944-AD13-7D5EEFD9F034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41" y="1638467"/>
            <a:ext cx="7713158" cy="4461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550" y="2686756"/>
            <a:ext cx="251742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940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랜덤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포레스트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:a16="http://schemas.microsoft.com/office/drawing/2014/main" xmlns="" id="{1503C0EA-4EBB-4AC3-B703-EAE2AAFCA4D1}"/>
              </a:ext>
            </a:extLst>
          </p:cNvPr>
          <p:cNvGrpSpPr/>
          <p:nvPr/>
        </p:nvGrpSpPr>
        <p:grpSpPr>
          <a:xfrm>
            <a:off x="1070563" y="2682482"/>
            <a:ext cx="1493036" cy="2078691"/>
            <a:chOff x="1070563" y="2682482"/>
            <a:chExt cx="1493036" cy="2078691"/>
          </a:xfrm>
        </p:grpSpPr>
        <p:grpSp>
          <p:nvGrpSpPr>
            <p:cNvPr id="19" name="그룹 15">
              <a:extLst>
                <a:ext uri="{FF2B5EF4-FFF2-40B4-BE49-F238E27FC236}">
                  <a16:creationId xmlns:a16="http://schemas.microsoft.com/office/drawing/2014/main" xmlns="" id="{38FC5F1A-7D96-45CE-8568-56EA01E73765}"/>
                </a:ext>
              </a:extLst>
            </p:cNvPr>
            <p:cNvGrpSpPr/>
            <p:nvPr/>
          </p:nvGrpSpPr>
          <p:grpSpPr>
            <a:xfrm>
              <a:off x="1070563" y="2682482"/>
              <a:ext cx="1493036" cy="1493036"/>
              <a:chOff x="1070563" y="2682482"/>
              <a:chExt cx="1493036" cy="1493036"/>
            </a:xfrm>
          </p:grpSpPr>
          <p:sp>
            <p:nvSpPr>
              <p:cNvPr id="11" name="타원 24">
                <a:extLst>
                  <a:ext uri="{FF2B5EF4-FFF2-40B4-BE49-F238E27FC236}">
                    <a16:creationId xmlns:a16="http://schemas.microsoft.com/office/drawing/2014/main" xmlns="" id="{BB0797DF-A1B5-4B49-93CF-CC94A2C0EAC9}"/>
                  </a:ext>
                </a:extLst>
              </p:cNvPr>
              <p:cNvSpPr/>
              <p:nvPr/>
            </p:nvSpPr>
            <p:spPr>
              <a:xfrm>
                <a:off x="1070563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26">
                <a:extLst>
                  <a:ext uri="{FF2B5EF4-FFF2-40B4-BE49-F238E27FC236}">
                    <a16:creationId xmlns:a16="http://schemas.microsoft.com/office/drawing/2014/main" xmlns="" id="{90A7BA69-5701-4147-86E7-6DEA779B4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5758" y="2872351"/>
                <a:ext cx="1113298" cy="1113298"/>
              </a:xfrm>
              <a:prstGeom prst="rect">
                <a:avLst/>
              </a:prstGeom>
            </p:spPr>
          </p:pic>
        </p:grp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xmlns="" id="{9BD687F6-E767-4993-922F-44C0CAFB4240}"/>
                </a:ext>
              </a:extLst>
            </p:cNvPr>
            <p:cNvSpPr txBox="1"/>
            <p:nvPr/>
          </p:nvSpPr>
          <p:spPr>
            <a:xfrm>
              <a:off x="1210194" y="4299508"/>
              <a:ext cx="11528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감정분석</a:t>
              </a:r>
            </a:p>
          </p:txBody>
        </p:sp>
      </p:grpSp>
      <p:grpSp>
        <p:nvGrpSpPr>
          <p:cNvPr id="5" name="그룹 35">
            <a:extLst>
              <a:ext uri="{FF2B5EF4-FFF2-40B4-BE49-F238E27FC236}">
                <a16:creationId xmlns:a16="http://schemas.microsoft.com/office/drawing/2014/main" xmlns="" id="{F8328DEB-5035-4BA2-8A52-5C652E42EA7C}"/>
              </a:ext>
            </a:extLst>
          </p:cNvPr>
          <p:cNvGrpSpPr/>
          <p:nvPr/>
        </p:nvGrpSpPr>
        <p:grpSpPr>
          <a:xfrm>
            <a:off x="6910093" y="2682482"/>
            <a:ext cx="1493036" cy="2448023"/>
            <a:chOff x="7709420" y="2682482"/>
            <a:chExt cx="1493036" cy="2448023"/>
          </a:xfrm>
        </p:grpSpPr>
        <p:grpSp>
          <p:nvGrpSpPr>
            <p:cNvPr id="20" name="그룹 36">
              <a:extLst>
                <a:ext uri="{FF2B5EF4-FFF2-40B4-BE49-F238E27FC236}">
                  <a16:creationId xmlns:a16="http://schemas.microsoft.com/office/drawing/2014/main" xmlns="" id="{B4929102-7CF8-424C-8D86-F07B4F4D1B33}"/>
                </a:ext>
              </a:extLst>
            </p:cNvPr>
            <p:cNvGrpSpPr/>
            <p:nvPr/>
          </p:nvGrpSpPr>
          <p:grpSpPr>
            <a:xfrm>
              <a:off x="7709420" y="2682482"/>
              <a:ext cx="1493036" cy="1493036"/>
              <a:chOff x="3247707" y="2682482"/>
              <a:chExt cx="1493036" cy="1493036"/>
            </a:xfrm>
          </p:grpSpPr>
          <p:sp>
            <p:nvSpPr>
              <p:cNvPr id="13" name="타원 38">
                <a:extLst>
                  <a:ext uri="{FF2B5EF4-FFF2-40B4-BE49-F238E27FC236}">
                    <a16:creationId xmlns:a16="http://schemas.microsoft.com/office/drawing/2014/main" xmlns="" id="{4E7F8E88-F354-4171-A156-9F09A131FEE8}"/>
                  </a:ext>
                </a:extLst>
              </p:cNvPr>
              <p:cNvSpPr/>
              <p:nvPr/>
            </p:nvSpPr>
            <p:spPr>
              <a:xfrm>
                <a:off x="3247707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41">
                <a:extLst>
                  <a:ext uri="{FF2B5EF4-FFF2-40B4-BE49-F238E27FC236}">
                    <a16:creationId xmlns:a16="http://schemas.microsoft.com/office/drawing/2014/main" xmlns="" id="{069B0951-4C88-4BD4-9F92-933D4B876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8503" y="3037739"/>
                <a:ext cx="782522" cy="782522"/>
              </a:xfrm>
              <a:prstGeom prst="rect">
                <a:avLst/>
              </a:prstGeom>
            </p:spPr>
          </p:pic>
        </p:grpSp>
        <p:sp>
          <p:nvSpPr>
            <p:cNvPr id="32" name="TextBox 37">
              <a:extLst>
                <a:ext uri="{FF2B5EF4-FFF2-40B4-BE49-F238E27FC236}">
                  <a16:creationId xmlns:a16="http://schemas.microsoft.com/office/drawing/2014/main" xmlns="" id="{14790261-7196-4B04-B861-E87377D7C5E4}"/>
                </a:ext>
              </a:extLst>
            </p:cNvPr>
            <p:cNvSpPr txBox="1"/>
            <p:nvPr/>
          </p:nvSpPr>
          <p:spPr>
            <a:xfrm>
              <a:off x="7810579" y="4299508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전체 뉴스 </a:t>
              </a:r>
              <a:endPara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기사 개수</a:t>
              </a:r>
            </a:p>
          </p:txBody>
        </p:sp>
      </p:grpSp>
      <p:grpSp>
        <p:nvGrpSpPr>
          <p:cNvPr id="3" name="그룹 48">
            <a:extLst>
              <a:ext uri="{FF2B5EF4-FFF2-40B4-BE49-F238E27FC236}">
                <a16:creationId xmlns:a16="http://schemas.microsoft.com/office/drawing/2014/main" xmlns="" id="{BC6FD3B7-4DCB-455D-B79A-0227A4278177}"/>
              </a:ext>
            </a:extLst>
          </p:cNvPr>
          <p:cNvGrpSpPr/>
          <p:nvPr/>
        </p:nvGrpSpPr>
        <p:grpSpPr>
          <a:xfrm>
            <a:off x="3860644" y="2682482"/>
            <a:ext cx="1752404" cy="2448023"/>
            <a:chOff x="5268849" y="2682482"/>
            <a:chExt cx="1752404" cy="2448023"/>
          </a:xfrm>
        </p:grpSpPr>
        <p:grpSp>
          <p:nvGrpSpPr>
            <p:cNvPr id="21" name="그룹 49">
              <a:extLst>
                <a:ext uri="{FF2B5EF4-FFF2-40B4-BE49-F238E27FC236}">
                  <a16:creationId xmlns:a16="http://schemas.microsoft.com/office/drawing/2014/main" xmlns="" id="{270ACDA0-6D13-4A90-8435-E0260ADBF313}"/>
                </a:ext>
              </a:extLst>
            </p:cNvPr>
            <p:cNvGrpSpPr/>
            <p:nvPr/>
          </p:nvGrpSpPr>
          <p:grpSpPr>
            <a:xfrm>
              <a:off x="5428980" y="2682482"/>
              <a:ext cx="1493036" cy="1493036"/>
              <a:chOff x="5424851" y="2682482"/>
              <a:chExt cx="1493036" cy="1493036"/>
            </a:xfrm>
          </p:grpSpPr>
          <p:sp>
            <p:nvSpPr>
              <p:cNvPr id="14" name="타원 51">
                <a:extLst>
                  <a:ext uri="{FF2B5EF4-FFF2-40B4-BE49-F238E27FC236}">
                    <a16:creationId xmlns:a16="http://schemas.microsoft.com/office/drawing/2014/main" xmlns="" id="{0F1E2D3D-C229-4C7B-AC56-676C92C74246}"/>
                  </a:ext>
                </a:extLst>
              </p:cNvPr>
              <p:cNvSpPr/>
              <p:nvPr/>
            </p:nvSpPr>
            <p:spPr>
              <a:xfrm>
                <a:off x="5424851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52">
                <a:extLst>
                  <a:ext uri="{FF2B5EF4-FFF2-40B4-BE49-F238E27FC236}">
                    <a16:creationId xmlns:a16="http://schemas.microsoft.com/office/drawing/2014/main" xmlns="" id="{A94E874E-4DE3-4BF3-9FBD-D47B20429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8841" y="2806472"/>
                <a:ext cx="1245056" cy="1245056"/>
              </a:xfrm>
              <a:prstGeom prst="rect">
                <a:avLst/>
              </a:prstGeom>
            </p:spPr>
          </p:pic>
        </p:grpSp>
        <p:sp>
          <p:nvSpPr>
            <p:cNvPr id="33" name="TextBox 50">
              <a:extLst>
                <a:ext uri="{FF2B5EF4-FFF2-40B4-BE49-F238E27FC236}">
                  <a16:creationId xmlns:a16="http://schemas.microsoft.com/office/drawing/2014/main" xmlns="" id="{9655E2A4-9DC6-4891-B933-502EB55CC65C}"/>
                </a:ext>
              </a:extLst>
            </p:cNvPr>
            <p:cNvSpPr txBox="1"/>
            <p:nvPr/>
          </p:nvSpPr>
          <p:spPr>
            <a:xfrm>
              <a:off x="5268849" y="4299508"/>
              <a:ext cx="17524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해당 기업</a:t>
              </a:r>
              <a:endPara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뉴스 기사 개수</a:t>
              </a:r>
            </a:p>
          </p:txBody>
        </p:sp>
      </p:grpSp>
      <p:grpSp>
        <p:nvGrpSpPr>
          <p:cNvPr id="7" name="그룹 76">
            <a:extLst>
              <a:ext uri="{FF2B5EF4-FFF2-40B4-BE49-F238E27FC236}">
                <a16:creationId xmlns:a16="http://schemas.microsoft.com/office/drawing/2014/main" xmlns="" id="{9AEC3881-AE70-49C8-BD7C-45EEAE632DAB}"/>
              </a:ext>
            </a:extLst>
          </p:cNvPr>
          <p:cNvGrpSpPr/>
          <p:nvPr/>
        </p:nvGrpSpPr>
        <p:grpSpPr>
          <a:xfrm>
            <a:off x="9700175" y="2682482"/>
            <a:ext cx="1675460" cy="2078691"/>
            <a:chOff x="9700175" y="2682482"/>
            <a:chExt cx="1675460" cy="2078691"/>
          </a:xfrm>
        </p:grpSpPr>
        <p:grpSp>
          <p:nvGrpSpPr>
            <p:cNvPr id="23" name="그룹 77">
              <a:extLst>
                <a:ext uri="{FF2B5EF4-FFF2-40B4-BE49-F238E27FC236}">
                  <a16:creationId xmlns:a16="http://schemas.microsoft.com/office/drawing/2014/main" xmlns="" id="{ED21C122-F8B1-4F08-8643-DD5495258436}"/>
                </a:ext>
              </a:extLst>
            </p:cNvPr>
            <p:cNvGrpSpPr/>
            <p:nvPr/>
          </p:nvGrpSpPr>
          <p:grpSpPr>
            <a:xfrm>
              <a:off x="9791387" y="2682482"/>
              <a:ext cx="1493036" cy="1493036"/>
              <a:chOff x="9779138" y="2682482"/>
              <a:chExt cx="1493036" cy="1493036"/>
            </a:xfrm>
          </p:grpSpPr>
          <p:sp>
            <p:nvSpPr>
              <p:cNvPr id="15" name="타원 79">
                <a:extLst>
                  <a:ext uri="{FF2B5EF4-FFF2-40B4-BE49-F238E27FC236}">
                    <a16:creationId xmlns:a16="http://schemas.microsoft.com/office/drawing/2014/main" xmlns="" id="{357C461A-5539-4F38-A760-E38EC9592C4E}"/>
                  </a:ext>
                </a:extLst>
              </p:cNvPr>
              <p:cNvSpPr/>
              <p:nvPr/>
            </p:nvSpPr>
            <p:spPr>
              <a:xfrm>
                <a:off x="9779138" y="2682482"/>
                <a:ext cx="1493036" cy="1493036"/>
              </a:xfrm>
              <a:prstGeom prst="ellipse">
                <a:avLst/>
              </a:prstGeom>
              <a:solidFill>
                <a:srgbClr val="F2EA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xmlns="" id="{1DD0BC39-82CD-4605-AB41-64CC30CF6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0060138" y="2966607"/>
                <a:ext cx="931036" cy="931036"/>
              </a:xfrm>
              <a:prstGeom prst="rect">
                <a:avLst/>
              </a:prstGeom>
            </p:spPr>
          </p:pic>
        </p:grpSp>
        <p:sp>
          <p:nvSpPr>
            <p:cNvPr id="35" name="TextBox 78">
              <a:extLst>
                <a:ext uri="{FF2B5EF4-FFF2-40B4-BE49-F238E27FC236}">
                  <a16:creationId xmlns:a16="http://schemas.microsoft.com/office/drawing/2014/main" xmlns="" id="{0B7AB9FB-9028-4E45-BB29-0F5BC21914A0}"/>
                </a:ext>
              </a:extLst>
            </p:cNvPr>
            <p:cNvSpPr txBox="1"/>
            <p:nvPr/>
          </p:nvSpPr>
          <p:spPr>
            <a:xfrm>
              <a:off x="9700175" y="4299508"/>
              <a:ext cx="167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네이버 </a:t>
              </a:r>
              <a:r>
                <a:rPr lang="ko-KR" altLang="en-US" sz="24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검색량</a:t>
              </a:r>
              <a:endPara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3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주가 변동 데이터프레임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BAD758-DC15-49BB-8B7F-BC799E6E84A6}"/>
              </a:ext>
            </a:extLst>
          </p:cNvPr>
          <p:cNvSpPr txBox="1"/>
          <p:nvPr/>
        </p:nvSpPr>
        <p:spPr>
          <a:xfrm>
            <a:off x="981777" y="151116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#</a:t>
            </a:r>
            <a:r>
              <a:rPr lang="ko-KR" altLang="en-US" dirty="0">
                <a:latin typeface="+mn-ea"/>
              </a:rPr>
              <a:t>주가의 방향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317778"/>
            <a:ext cx="10743860" cy="32945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42" y="3130019"/>
            <a:ext cx="2909406" cy="2919543"/>
          </a:xfrm>
          <a:prstGeom prst="rect">
            <a:avLst/>
          </a:prstGeom>
          <a:ln>
            <a:solidFill>
              <a:srgbClr val="0F518E"/>
            </a:solidFill>
          </a:ln>
        </p:spPr>
      </p:pic>
    </p:spTree>
    <p:extLst>
      <p:ext uri="{BB962C8B-B14F-4D97-AF65-F5344CB8AC3E}">
        <p14:creationId xmlns:p14="http://schemas.microsoft.com/office/powerpoint/2010/main" val="30270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BAD758-DC15-49BB-8B7F-BC799E6E84A6}"/>
              </a:ext>
            </a:extLst>
          </p:cNvPr>
          <p:cNvSpPr txBox="1"/>
          <p:nvPr/>
        </p:nvSpPr>
        <p:spPr>
          <a:xfrm>
            <a:off x="981777" y="151116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#</a:t>
            </a:r>
            <a:r>
              <a:rPr lang="en-US" altLang="ko-KR" dirty="0" err="1">
                <a:latin typeface="+mn-ea"/>
              </a:rPr>
              <a:t>StandardScaler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" y="2317778"/>
            <a:ext cx="8489244" cy="2918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Scaling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0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Scaling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736D406-DE4F-4DCD-8D7E-04D534EBB637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328F39A-877C-448A-BC6E-AAF5EAF4B3F9}"/>
              </a:ext>
            </a:extLst>
          </p:cNvPr>
          <p:cNvSpPr txBox="1"/>
          <p:nvPr/>
        </p:nvSpPr>
        <p:spPr>
          <a:xfrm>
            <a:off x="948264" y="19572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#scaling </a:t>
            </a:r>
            <a:r>
              <a:rPr lang="ko-KR" altLang="en-US" dirty="0"/>
              <a:t>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8F39A-877C-448A-BC6E-AAF5EAF4B3F9}"/>
              </a:ext>
            </a:extLst>
          </p:cNvPr>
          <p:cNvSpPr txBox="1"/>
          <p:nvPr/>
        </p:nvSpPr>
        <p:spPr>
          <a:xfrm>
            <a:off x="6574055" y="19572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#scaling </a:t>
            </a:r>
            <a:r>
              <a:rPr lang="ko-KR" altLang="en-US" dirty="0"/>
              <a:t>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D73E0D13-25E7-4C6E-96AC-AAC2DE461731}"/>
              </a:ext>
            </a:extLst>
          </p:cNvPr>
          <p:cNvCxnSpPr>
            <a:cxnSpLocks/>
          </p:cNvCxnSpPr>
          <p:nvPr/>
        </p:nvCxnSpPr>
        <p:spPr>
          <a:xfrm>
            <a:off x="6574055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4055" y="2459132"/>
            <a:ext cx="4419827" cy="36030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4" y="2459131"/>
            <a:ext cx="4356324" cy="19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9136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랜덤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포레스트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적용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4" y="1463990"/>
            <a:ext cx="11366552" cy="30858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86" y="4775200"/>
            <a:ext cx="3826448" cy="1831230"/>
          </a:xfrm>
          <a:prstGeom prst="rect">
            <a:avLst/>
          </a:prstGeom>
          <a:ln>
            <a:solidFill>
              <a:srgbClr val="0F518E"/>
            </a:solidFill>
          </a:ln>
        </p:spPr>
      </p:pic>
    </p:spTree>
    <p:extLst>
      <p:ext uri="{BB962C8B-B14F-4D97-AF65-F5344CB8AC3E}">
        <p14:creationId xmlns:p14="http://schemas.microsoft.com/office/powerpoint/2010/main" val="343305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940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피쳐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추가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8FC5F1A-7D96-45CE-8568-56EA01E73765}"/>
              </a:ext>
            </a:extLst>
          </p:cNvPr>
          <p:cNvGrpSpPr/>
          <p:nvPr/>
        </p:nvGrpSpPr>
        <p:grpSpPr>
          <a:xfrm>
            <a:off x="1070563" y="2682482"/>
            <a:ext cx="1493036" cy="1493036"/>
            <a:chOff x="1070563" y="2682482"/>
            <a:chExt cx="1493036" cy="149303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BB0797DF-A1B5-4B49-93CF-CC94A2C0EAC9}"/>
                </a:ext>
              </a:extLst>
            </p:cNvPr>
            <p:cNvSpPr/>
            <p:nvPr/>
          </p:nvSpPr>
          <p:spPr>
            <a:xfrm>
              <a:off x="1070563" y="2682482"/>
              <a:ext cx="1493036" cy="1493036"/>
            </a:xfrm>
            <a:prstGeom prst="ellipse">
              <a:avLst/>
            </a:prstGeom>
            <a:solidFill>
              <a:srgbClr val="F2E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0A7BA69-5701-4147-86E7-6DEA779B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758" y="2872351"/>
              <a:ext cx="1113298" cy="1113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4929102-7CF8-424C-8D86-F07B4F4D1B33}"/>
              </a:ext>
            </a:extLst>
          </p:cNvPr>
          <p:cNvGrpSpPr/>
          <p:nvPr/>
        </p:nvGrpSpPr>
        <p:grpSpPr>
          <a:xfrm>
            <a:off x="7709420" y="2682482"/>
            <a:ext cx="1493036" cy="1493036"/>
            <a:chOff x="3247707" y="2682482"/>
            <a:chExt cx="1493036" cy="149303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4E7F8E88-F354-4171-A156-9F09A131FEE8}"/>
                </a:ext>
              </a:extLst>
            </p:cNvPr>
            <p:cNvSpPr/>
            <p:nvPr/>
          </p:nvSpPr>
          <p:spPr>
            <a:xfrm>
              <a:off x="3247707" y="2682482"/>
              <a:ext cx="1493036" cy="1493036"/>
            </a:xfrm>
            <a:prstGeom prst="ellipse">
              <a:avLst/>
            </a:prstGeom>
            <a:solidFill>
              <a:srgbClr val="F2E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69B0951-4C88-4BD4-9F92-933D4B87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503" y="3037739"/>
              <a:ext cx="782522" cy="78252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70ACDA0-6D13-4A90-8435-E0260ADBF313}"/>
              </a:ext>
            </a:extLst>
          </p:cNvPr>
          <p:cNvGrpSpPr/>
          <p:nvPr/>
        </p:nvGrpSpPr>
        <p:grpSpPr>
          <a:xfrm>
            <a:off x="5428980" y="2682482"/>
            <a:ext cx="1493036" cy="1493036"/>
            <a:chOff x="5424851" y="2682482"/>
            <a:chExt cx="1493036" cy="149303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0F1E2D3D-C229-4C7B-AC56-676C92C74246}"/>
                </a:ext>
              </a:extLst>
            </p:cNvPr>
            <p:cNvSpPr/>
            <p:nvPr/>
          </p:nvSpPr>
          <p:spPr>
            <a:xfrm>
              <a:off x="5424851" y="2682482"/>
              <a:ext cx="1493036" cy="1493036"/>
            </a:xfrm>
            <a:prstGeom prst="ellipse">
              <a:avLst/>
            </a:prstGeom>
            <a:solidFill>
              <a:srgbClr val="F2E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94E874E-4DE3-4BF3-9FBD-D47B2042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841" y="2806472"/>
              <a:ext cx="1245056" cy="1245056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3990612A-3463-49ED-8C90-F79A716A112E}"/>
              </a:ext>
            </a:extLst>
          </p:cNvPr>
          <p:cNvGrpSpPr/>
          <p:nvPr/>
        </p:nvGrpSpPr>
        <p:grpSpPr>
          <a:xfrm>
            <a:off x="3115989" y="2682482"/>
            <a:ext cx="1493036" cy="1493036"/>
            <a:chOff x="7601995" y="2682482"/>
            <a:chExt cx="1493036" cy="149303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DF7452CA-FC06-448F-A6A9-62673F7376CF}"/>
                </a:ext>
              </a:extLst>
            </p:cNvPr>
            <p:cNvSpPr/>
            <p:nvPr/>
          </p:nvSpPr>
          <p:spPr>
            <a:xfrm>
              <a:off x="7601995" y="2682482"/>
              <a:ext cx="1493036" cy="1493036"/>
            </a:xfrm>
            <a:prstGeom prst="ellipse">
              <a:avLst/>
            </a:prstGeom>
            <a:solidFill>
              <a:srgbClr val="F2E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19292943-A3DF-48AF-917B-D8F60B23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20" y="2966607"/>
              <a:ext cx="924786" cy="924786"/>
            </a:xfrm>
            <a:prstGeom prst="rect">
              <a:avLst/>
            </a:prstGeom>
          </p:spPr>
        </p:pic>
      </p:grpSp>
      <p:grpSp>
        <p:nvGrpSpPr>
          <p:cNvPr id="23" name="그룹 45">
            <a:extLst>
              <a:ext uri="{FF2B5EF4-FFF2-40B4-BE49-F238E27FC236}">
                <a16:creationId xmlns:a16="http://schemas.microsoft.com/office/drawing/2014/main" xmlns="" id="{ED21C122-F8B1-4F08-8643-DD5495258436}"/>
              </a:ext>
            </a:extLst>
          </p:cNvPr>
          <p:cNvGrpSpPr/>
          <p:nvPr/>
        </p:nvGrpSpPr>
        <p:grpSpPr>
          <a:xfrm>
            <a:off x="9791387" y="2682482"/>
            <a:ext cx="1493036" cy="1493036"/>
            <a:chOff x="9779138" y="2682482"/>
            <a:chExt cx="1493036" cy="1493036"/>
          </a:xfrm>
        </p:grpSpPr>
        <p:sp>
          <p:nvSpPr>
            <p:cNvPr id="15" name="타원 46">
              <a:extLst>
                <a:ext uri="{FF2B5EF4-FFF2-40B4-BE49-F238E27FC236}">
                  <a16:creationId xmlns:a16="http://schemas.microsoft.com/office/drawing/2014/main" xmlns="" id="{357C461A-5539-4F38-A760-E38EC9592C4E}"/>
                </a:ext>
              </a:extLst>
            </p:cNvPr>
            <p:cNvSpPr/>
            <p:nvPr/>
          </p:nvSpPr>
          <p:spPr>
            <a:xfrm>
              <a:off x="9779138" y="2682482"/>
              <a:ext cx="1493036" cy="1493036"/>
            </a:xfrm>
            <a:prstGeom prst="ellipse">
              <a:avLst/>
            </a:prstGeom>
            <a:solidFill>
              <a:srgbClr val="F2E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xmlns="" id="{1DD0BC39-82CD-4605-AB41-64CC30CF6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060138" y="2966607"/>
              <a:ext cx="931036" cy="93103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BD687F6-E767-4993-922F-44C0CAFB4240}"/>
              </a:ext>
            </a:extLst>
          </p:cNvPr>
          <p:cNvSpPr txBox="1"/>
          <p:nvPr/>
        </p:nvSpPr>
        <p:spPr>
          <a:xfrm>
            <a:off x="1210194" y="4299508"/>
            <a:ext cx="1152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790261-7196-4B04-B861-E87377D7C5E4}"/>
              </a:ext>
            </a:extLst>
          </p:cNvPr>
          <p:cNvSpPr txBox="1"/>
          <p:nvPr/>
        </p:nvSpPr>
        <p:spPr>
          <a:xfrm>
            <a:off x="7810579" y="4299508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뉴스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기사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655E2A4-9DC6-4891-B933-502EB55CC65C}"/>
              </a:ext>
            </a:extLst>
          </p:cNvPr>
          <p:cNvSpPr txBox="1"/>
          <p:nvPr/>
        </p:nvSpPr>
        <p:spPr>
          <a:xfrm>
            <a:off x="5268849" y="4299508"/>
            <a:ext cx="1752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기업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뉴스 기사 개수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A261355-07B3-4C5F-851B-F0116759A832}"/>
              </a:ext>
            </a:extLst>
          </p:cNvPr>
          <p:cNvSpPr txBox="1"/>
          <p:nvPr/>
        </p:nvSpPr>
        <p:spPr>
          <a:xfrm>
            <a:off x="2994330" y="4299508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감정분석 시차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B7AB9FB-9028-4E45-BB29-0F5BC21914A0}"/>
              </a:ext>
            </a:extLst>
          </p:cNvPr>
          <p:cNvSpPr txBox="1"/>
          <p:nvPr/>
        </p:nvSpPr>
        <p:spPr>
          <a:xfrm>
            <a:off x="9700175" y="4299508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네이버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검색량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2371" y="1873956"/>
            <a:ext cx="2359378" cy="3668889"/>
          </a:xfrm>
          <a:prstGeom prst="rect">
            <a:avLst/>
          </a:prstGeom>
          <a:noFill/>
          <a:ln w="38100">
            <a:solidFill>
              <a:srgbClr val="00608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7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940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피쳐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추가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858" y="1441397"/>
            <a:ext cx="10964898" cy="27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858" y="1441397"/>
            <a:ext cx="10950579" cy="3085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399" y="225761"/>
            <a:ext cx="5940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랜덤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포레스트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적용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86" y="4775200"/>
            <a:ext cx="3505925" cy="1928825"/>
          </a:xfrm>
          <a:prstGeom prst="rect">
            <a:avLst/>
          </a:prstGeom>
          <a:ln>
            <a:solidFill>
              <a:srgbClr val="0F518E"/>
            </a:solidFill>
          </a:ln>
        </p:spPr>
      </p:pic>
    </p:spTree>
    <p:extLst>
      <p:ext uri="{BB962C8B-B14F-4D97-AF65-F5344CB8AC3E}">
        <p14:creationId xmlns:p14="http://schemas.microsoft.com/office/powerpoint/2010/main" val="11344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5179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그리드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서치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DB30779-7446-4944-AD13-7D5EEFD9F034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E51A4D0-7246-47B2-8A26-1F3FE90D076C}"/>
              </a:ext>
            </a:extLst>
          </p:cNvPr>
          <p:cNvCxnSpPr>
            <a:cxnSpLocks/>
          </p:cNvCxnSpPr>
          <p:nvPr/>
        </p:nvCxnSpPr>
        <p:spPr>
          <a:xfrm>
            <a:off x="948264" y="182460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C2C361-4A83-439C-9DD9-1CC21768A010}"/>
              </a:ext>
            </a:extLst>
          </p:cNvPr>
          <p:cNvSpPr txBox="1"/>
          <p:nvPr/>
        </p:nvSpPr>
        <p:spPr>
          <a:xfrm>
            <a:off x="974877" y="1918312"/>
            <a:ext cx="594746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j-ea"/>
                <a:ea typeface="+mj-ea"/>
              </a:rPr>
              <a:t>그리드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서치</a:t>
            </a:r>
            <a:r>
              <a:rPr lang="en-US" altLang="ko-KR" sz="2000" dirty="0">
                <a:latin typeface="+mj-ea"/>
                <a:ea typeface="+mj-ea"/>
              </a:rPr>
              <a:t>(Grid Search, </a:t>
            </a:r>
            <a:r>
              <a:rPr lang="ko-KR" altLang="en-US" sz="2000" dirty="0">
                <a:latin typeface="+mj-ea"/>
                <a:ea typeface="+mj-ea"/>
              </a:rPr>
              <a:t>격자 탐색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넣을 수 있는 값들을</a:t>
            </a:r>
          </a:p>
          <a:p>
            <a:r>
              <a:rPr lang="ko-KR" altLang="en-US" dirty="0"/>
              <a:t>순차적으로 입력한 뒤에 </a:t>
            </a:r>
            <a:endParaRPr lang="en-US" altLang="ko-KR" dirty="0"/>
          </a:p>
          <a:p>
            <a:r>
              <a:rPr lang="ko-KR" altLang="en-US" dirty="0"/>
              <a:t>가장 높은 성능을 보이는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파라미터들을</a:t>
            </a:r>
            <a:r>
              <a:rPr lang="ko-KR" altLang="en-US" dirty="0"/>
              <a:t> 찾는 탐색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7" y="4082797"/>
            <a:ext cx="10466618" cy="17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2A33E7-6D71-4807-9278-C9CB0623F58F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xmlns="" id="{EB4D81DB-0980-4A8C-B8E9-347A2FF87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696935"/>
              </p:ext>
            </p:extLst>
          </p:nvPr>
        </p:nvGraphicFramePr>
        <p:xfrm>
          <a:off x="6843869" y="1521410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B171890-4F0A-4C5E-9406-E164C4389724}"/>
              </a:ext>
            </a:extLst>
          </p:cNvPr>
          <p:cNvSpPr txBox="1"/>
          <p:nvPr/>
        </p:nvSpPr>
        <p:spPr>
          <a:xfrm>
            <a:off x="839418" y="4232922"/>
            <a:ext cx="473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친환경 전기차에 대한 관심 역시 꾸준히 증가하는 </a:t>
            </a:r>
            <a:endParaRPr lang="en-US" altLang="ko-KR" sz="1600" dirty="0"/>
          </a:p>
          <a:p>
            <a:pPr algn="just"/>
            <a:r>
              <a:rPr lang="ko-KR" altLang="en-US" sz="1600" dirty="0"/>
              <a:t>추세이다</a:t>
            </a:r>
            <a:r>
              <a:rPr lang="en-US" altLang="ko-KR" sz="1600" dirty="0"/>
              <a:t>.</a:t>
            </a:r>
            <a:r>
              <a:rPr lang="en-US" altLang="ko-KR" sz="1600" dirty="0">
                <a:latin typeface="+mn-ea"/>
              </a:rPr>
              <a:t> 2016</a:t>
            </a:r>
            <a:r>
              <a:rPr lang="ko-KR" altLang="en-US" sz="1600" dirty="0">
                <a:latin typeface="+mn-ea"/>
              </a:rPr>
              <a:t>년 이후로 작년 </a:t>
            </a:r>
            <a:r>
              <a:rPr lang="en-US" altLang="ko-KR" sz="1600" dirty="0">
                <a:latin typeface="+mn-ea"/>
              </a:rPr>
              <a:t>2020</a:t>
            </a:r>
            <a:r>
              <a:rPr lang="ko-KR" altLang="en-US" sz="1600" dirty="0">
                <a:latin typeface="+mn-ea"/>
              </a:rPr>
              <a:t>년까지 </a:t>
            </a:r>
            <a:r>
              <a:rPr lang="ko-KR" altLang="en-US" sz="1600" dirty="0" err="1">
                <a:latin typeface="+mn-ea"/>
              </a:rPr>
              <a:t>전기차</a:t>
            </a:r>
            <a:endParaRPr lang="en-US" altLang="ko-KR" sz="1600" dirty="0">
              <a:latin typeface="+mn-ea"/>
            </a:endParaRPr>
          </a:p>
          <a:p>
            <a:pPr algn="just"/>
            <a:r>
              <a:rPr lang="ko-KR" altLang="en-US" sz="1600" dirty="0">
                <a:latin typeface="+mn-ea"/>
              </a:rPr>
              <a:t>관련 뉴스 기사의 개수는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배 가까이 증가하였다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4793F3-B88A-4AD8-ACC7-AA766B65A8AE}"/>
              </a:ext>
            </a:extLst>
          </p:cNvPr>
          <p:cNvSpPr txBox="1"/>
          <p:nvPr/>
        </p:nvSpPr>
        <p:spPr>
          <a:xfrm>
            <a:off x="856971" y="1884039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전기차에 대한 늘어나는 관심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E93B4D0-C4BC-468B-B23F-37130FC5FFB7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EC269B7-4A75-41AF-9C2E-FBC565700E7F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3761AE3-5313-4EA9-9A51-021611DB65B9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D105A2-F980-494E-9406-887693BD141D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방향 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C34233-1052-4A59-BA47-1640EF8B9078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2AF69138-2C0E-4851-ADBA-1E21A174987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E7446-778D-4F8C-8A7F-D95A11423D3A}"/>
              </a:ext>
            </a:extLst>
          </p:cNvPr>
          <p:cNvSpPr txBox="1"/>
          <p:nvPr/>
        </p:nvSpPr>
        <p:spPr>
          <a:xfrm>
            <a:off x="10531610" y="6210864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* 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빅카인즈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FD8A2CD1-DA6B-491C-B579-074CA7CEDB34}"/>
              </a:ext>
            </a:extLst>
          </p:cNvPr>
          <p:cNvSpPr/>
          <p:nvPr/>
        </p:nvSpPr>
        <p:spPr>
          <a:xfrm rot="19903907">
            <a:off x="7896114" y="2755349"/>
            <a:ext cx="3215818" cy="490888"/>
          </a:xfrm>
          <a:prstGeom prst="rightArrow">
            <a:avLst/>
          </a:prstGeom>
          <a:solidFill>
            <a:srgbClr val="6BC0FF"/>
          </a:solidFill>
          <a:ln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6E42021-7350-4A25-BBE9-D8B53F3EAE57}"/>
              </a:ext>
            </a:extLst>
          </p:cNvPr>
          <p:cNvSpPr txBox="1"/>
          <p:nvPr/>
        </p:nvSpPr>
        <p:spPr>
          <a:xfrm>
            <a:off x="8828774" y="2631461"/>
            <a:ext cx="85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배</a:t>
            </a:r>
          </a:p>
        </p:txBody>
      </p:sp>
    </p:spTree>
    <p:extLst>
      <p:ext uri="{BB962C8B-B14F-4D97-AF65-F5344CB8AC3E}">
        <p14:creationId xmlns:p14="http://schemas.microsoft.com/office/powerpoint/2010/main" val="19925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5179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그리드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서치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13435"/>
            <a:ext cx="10851644" cy="22376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47366DB-F947-4719-8FB5-0DC29475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32" y="4365596"/>
            <a:ext cx="9671136" cy="1557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31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85" y="4775200"/>
            <a:ext cx="3505925" cy="1914278"/>
          </a:xfrm>
          <a:prstGeom prst="rect">
            <a:avLst/>
          </a:prstGeom>
          <a:ln>
            <a:solidFill>
              <a:srgbClr val="0F518E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45179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포레스트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9" y="1716957"/>
            <a:ext cx="11170356" cy="26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6692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피쳐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중요도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9" y="1378415"/>
            <a:ext cx="2838735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39" y="1378415"/>
            <a:ext cx="2943321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54" y="1378415"/>
            <a:ext cx="301392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3" y="4180334"/>
            <a:ext cx="2975481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22" y="4180334"/>
            <a:ext cx="2911554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54" y="4051654"/>
            <a:ext cx="293011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420B0-4447-4446-832A-B193CF79F776}"/>
              </a:ext>
            </a:extLst>
          </p:cNvPr>
          <p:cNvSpPr txBox="1"/>
          <p:nvPr/>
        </p:nvSpPr>
        <p:spPr>
          <a:xfrm>
            <a:off x="5622152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43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연구 주제와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B98D193-02DA-41FA-A624-FCE0F5578D49}"/>
              </a:ext>
            </a:extLst>
          </p:cNvPr>
          <p:cNvSpPr/>
          <p:nvPr/>
        </p:nvSpPr>
        <p:spPr>
          <a:xfrm>
            <a:off x="2671019" y="1493348"/>
            <a:ext cx="8134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전기차 산업 관련 뉴스가 전기차 관련 기업 주가에 영향을 미칠 것이다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5780D98-0699-4100-A151-592CEA4535DE}"/>
              </a:ext>
            </a:extLst>
          </p:cNvPr>
          <p:cNvSpPr txBox="1"/>
          <p:nvPr/>
        </p:nvSpPr>
        <p:spPr>
          <a:xfrm>
            <a:off x="969777" y="140101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연구 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CF7F7CB-7886-400A-A14D-E53DDF7665D0}"/>
              </a:ext>
            </a:extLst>
          </p:cNvPr>
          <p:cNvSpPr/>
          <p:nvPr/>
        </p:nvSpPr>
        <p:spPr>
          <a:xfrm>
            <a:off x="969777" y="260601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F04FED6-FE91-4B1E-BCF8-5212BCB80B94}"/>
              </a:ext>
            </a:extLst>
          </p:cNvPr>
          <p:cNvSpPr/>
          <p:nvPr/>
        </p:nvSpPr>
        <p:spPr>
          <a:xfrm>
            <a:off x="969777" y="260601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2B28D57-186A-4504-B37C-7A60836E5979}"/>
              </a:ext>
            </a:extLst>
          </p:cNvPr>
          <p:cNvSpPr/>
          <p:nvPr/>
        </p:nvSpPr>
        <p:spPr>
          <a:xfrm>
            <a:off x="9245452" y="260601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4245DE6-5422-4D74-A413-C5FD415D72DA}"/>
              </a:ext>
            </a:extLst>
          </p:cNvPr>
          <p:cNvSpPr/>
          <p:nvPr/>
        </p:nvSpPr>
        <p:spPr>
          <a:xfrm>
            <a:off x="3728335" y="260601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037C5DC-956F-472D-8694-6331160DBA2E}"/>
              </a:ext>
            </a:extLst>
          </p:cNvPr>
          <p:cNvSpPr/>
          <p:nvPr/>
        </p:nvSpPr>
        <p:spPr>
          <a:xfrm>
            <a:off x="6486893" y="260601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6ED54D-4CD9-4067-9EE4-5C1E01275E89}"/>
              </a:ext>
            </a:extLst>
          </p:cNvPr>
          <p:cNvSpPr txBox="1"/>
          <p:nvPr/>
        </p:nvSpPr>
        <p:spPr>
          <a:xfrm>
            <a:off x="3174855" y="429321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E4E6B5-3814-4668-94A9-B7483A19FE59}"/>
              </a:ext>
            </a:extLst>
          </p:cNvPr>
          <p:cNvSpPr txBox="1"/>
          <p:nvPr/>
        </p:nvSpPr>
        <p:spPr>
          <a:xfrm>
            <a:off x="5949059" y="429321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54ABEE9-D1AA-482D-8FB5-F5C15028F4B1}"/>
              </a:ext>
            </a:extLst>
          </p:cNvPr>
          <p:cNvSpPr txBox="1"/>
          <p:nvPr/>
        </p:nvSpPr>
        <p:spPr>
          <a:xfrm>
            <a:off x="8676319" y="429321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564C7F2-171A-41B4-BA94-D1AC5851E560}"/>
              </a:ext>
            </a:extLst>
          </p:cNvPr>
          <p:cNvSpPr txBox="1"/>
          <p:nvPr/>
        </p:nvSpPr>
        <p:spPr>
          <a:xfrm>
            <a:off x="1576445" y="2720985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FC18BA3-0757-4341-8ABB-0A32FE53D7DD}"/>
              </a:ext>
            </a:extLst>
          </p:cNvPr>
          <p:cNvSpPr/>
          <p:nvPr/>
        </p:nvSpPr>
        <p:spPr>
          <a:xfrm>
            <a:off x="3728334" y="260601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4CAB0AE-0994-4D36-A765-091CFED6E75B}"/>
              </a:ext>
            </a:extLst>
          </p:cNvPr>
          <p:cNvSpPr txBox="1"/>
          <p:nvPr/>
        </p:nvSpPr>
        <p:spPr>
          <a:xfrm>
            <a:off x="4372673" y="27209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ED4383D-3673-4DB5-824D-AC11C11DB513}"/>
              </a:ext>
            </a:extLst>
          </p:cNvPr>
          <p:cNvSpPr/>
          <p:nvPr/>
        </p:nvSpPr>
        <p:spPr>
          <a:xfrm>
            <a:off x="6486891" y="260601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8DC634-34B9-4602-A963-3FBA0FE28776}"/>
              </a:ext>
            </a:extLst>
          </p:cNvPr>
          <p:cNvSpPr txBox="1"/>
          <p:nvPr/>
        </p:nvSpPr>
        <p:spPr>
          <a:xfrm>
            <a:off x="7132031" y="27209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18DF427-1A8C-4D60-BCD2-31536E4546F4}"/>
              </a:ext>
            </a:extLst>
          </p:cNvPr>
          <p:cNvSpPr/>
          <p:nvPr/>
        </p:nvSpPr>
        <p:spPr>
          <a:xfrm>
            <a:off x="9245448" y="260601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0046837-B957-465D-B3D6-502151D35BD1}"/>
              </a:ext>
            </a:extLst>
          </p:cNvPr>
          <p:cNvSpPr txBox="1"/>
          <p:nvPr/>
        </p:nvSpPr>
        <p:spPr>
          <a:xfrm>
            <a:off x="9882360" y="27209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AAA2B4F-1154-4C67-99A2-2637FDD55AC8}"/>
              </a:ext>
            </a:extLst>
          </p:cNvPr>
          <p:cNvSpPr txBox="1"/>
          <p:nvPr/>
        </p:nvSpPr>
        <p:spPr>
          <a:xfrm>
            <a:off x="1139502" y="4252269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feature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A2534F7-1932-4791-9A73-4D65062CA8AC}"/>
              </a:ext>
            </a:extLst>
          </p:cNvPr>
          <p:cNvSpPr txBox="1"/>
          <p:nvPr/>
        </p:nvSpPr>
        <p:spPr>
          <a:xfrm>
            <a:off x="3898060" y="4252269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A61087-2EB3-4BA9-8BD1-410752A9960F}"/>
              </a:ext>
            </a:extLst>
          </p:cNvPr>
          <p:cNvSpPr txBox="1"/>
          <p:nvPr/>
        </p:nvSpPr>
        <p:spPr>
          <a:xfrm>
            <a:off x="6656619" y="4252269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 포레스트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34D6F13-22F1-45E5-852B-7945004E2191}"/>
              </a:ext>
            </a:extLst>
          </p:cNvPr>
          <p:cNvSpPr txBox="1"/>
          <p:nvPr/>
        </p:nvSpPr>
        <p:spPr>
          <a:xfrm>
            <a:off x="9424725" y="4252269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도출</a:t>
            </a:r>
          </a:p>
        </p:txBody>
      </p:sp>
    </p:spTree>
    <p:extLst>
      <p:ext uri="{BB962C8B-B14F-4D97-AF65-F5344CB8AC3E}">
        <p14:creationId xmlns:p14="http://schemas.microsoft.com/office/powerpoint/2010/main" val="11998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A0A03C1-B84F-4647-96D1-0F97F7116710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43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5EE423-905B-4D41-920F-6063BAF74FE5}"/>
              </a:ext>
            </a:extLst>
          </p:cNvPr>
          <p:cNvSpPr txBox="1"/>
          <p:nvPr/>
        </p:nvSpPr>
        <p:spPr>
          <a:xfrm>
            <a:off x="1285365" y="2048141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1.</a:t>
            </a:r>
            <a:endParaRPr lang="ko-KR" altLang="en-US" sz="32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117DBCC-A612-41AB-ABA6-894056F1DA38}"/>
              </a:ext>
            </a:extLst>
          </p:cNvPr>
          <p:cNvSpPr txBox="1"/>
          <p:nvPr/>
        </p:nvSpPr>
        <p:spPr>
          <a:xfrm>
            <a:off x="1271308" y="3030971"/>
            <a:ext cx="58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2.</a:t>
            </a:r>
            <a:endParaRPr lang="ko-KR" altLang="en-US" sz="32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000C112-08E6-4ADE-B699-9C85813DEE11}"/>
              </a:ext>
            </a:extLst>
          </p:cNvPr>
          <p:cNvSpPr txBox="1"/>
          <p:nvPr/>
        </p:nvSpPr>
        <p:spPr>
          <a:xfrm>
            <a:off x="1251702" y="3983321"/>
            <a:ext cx="599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3.</a:t>
            </a:r>
            <a:endParaRPr lang="ko-KR" altLang="en-US" sz="32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A1C79F-B1F0-4432-99EF-ACBA558CE7B0}"/>
              </a:ext>
            </a:extLst>
          </p:cNvPr>
          <p:cNvSpPr txBox="1"/>
          <p:nvPr/>
        </p:nvSpPr>
        <p:spPr>
          <a:xfrm>
            <a:off x="1247695" y="4944677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4.</a:t>
            </a:r>
            <a:endParaRPr lang="ko-KR" altLang="en-US" sz="32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29D876-B501-41C3-B197-FD6BD25068F8}"/>
              </a:ext>
            </a:extLst>
          </p:cNvPr>
          <p:cNvSpPr txBox="1"/>
          <p:nvPr/>
        </p:nvSpPr>
        <p:spPr>
          <a:xfrm>
            <a:off x="1945866" y="2155862"/>
            <a:ext cx="55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feature generation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431892-61A7-401D-9865-C685EC6997A8}"/>
              </a:ext>
            </a:extLst>
          </p:cNvPr>
          <p:cNvSpPr txBox="1"/>
          <p:nvPr/>
        </p:nvSpPr>
        <p:spPr>
          <a:xfrm>
            <a:off x="1945866" y="3141381"/>
            <a:ext cx="980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피쳐와</a:t>
            </a:r>
            <a:r>
              <a:rPr lang="ko-KR" altLang="en-US" dirty="0" smtClean="0"/>
              <a:t> 기간의 상관관계를 고려하지 못 함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AE01188-E681-4AC5-833D-72D97F166A2D}"/>
              </a:ext>
            </a:extLst>
          </p:cNvPr>
          <p:cNvSpPr txBox="1"/>
          <p:nvPr/>
        </p:nvSpPr>
        <p:spPr>
          <a:xfrm>
            <a:off x="1945866" y="4147137"/>
            <a:ext cx="850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훈련 데이터 셋의 수 부족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CA9D14C-DF37-4E10-8515-F090632D4900}"/>
              </a:ext>
            </a:extLst>
          </p:cNvPr>
          <p:cNvSpPr txBox="1"/>
          <p:nvPr/>
        </p:nvSpPr>
        <p:spPr>
          <a:xfrm>
            <a:off x="1945866" y="5055717"/>
            <a:ext cx="652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중립적인 감정 분석 결과</a:t>
            </a:r>
          </a:p>
        </p:txBody>
      </p:sp>
    </p:spTree>
    <p:extLst>
      <p:ext uri="{BB962C8B-B14F-4D97-AF65-F5344CB8AC3E}">
        <p14:creationId xmlns:p14="http://schemas.microsoft.com/office/powerpoint/2010/main" val="20847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88EE8F-D311-4505-A8FD-72582B8C33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F562A5D-C54F-4C2E-9BC3-5304A33D74B9}"/>
              </a:ext>
            </a:extLst>
          </p:cNvPr>
          <p:cNvSpPr txBox="1"/>
          <p:nvPr/>
        </p:nvSpPr>
        <p:spPr>
          <a:xfrm>
            <a:off x="660400" y="225761"/>
            <a:ext cx="543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이후 발전 방향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BE41331-502E-42C8-8410-265F2BCC640D}"/>
              </a:ext>
            </a:extLst>
          </p:cNvPr>
          <p:cNvCxnSpPr/>
          <p:nvPr/>
        </p:nvCxnSpPr>
        <p:spPr>
          <a:xfrm>
            <a:off x="6018055" y="3071458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9C310D69-EC35-4967-8536-EB189617FC9F}"/>
              </a:ext>
            </a:extLst>
          </p:cNvPr>
          <p:cNvCxnSpPr/>
          <p:nvPr/>
        </p:nvCxnSpPr>
        <p:spPr>
          <a:xfrm flipH="1">
            <a:off x="4712018" y="4271624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40A560E8-D12F-4621-B225-E136898E8F6C}"/>
              </a:ext>
            </a:extLst>
          </p:cNvPr>
          <p:cNvCxnSpPr/>
          <p:nvPr/>
        </p:nvCxnSpPr>
        <p:spPr>
          <a:xfrm>
            <a:off x="6047079" y="4271621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FB039173-4865-4BA8-A834-D3D18E9F1815}"/>
              </a:ext>
            </a:extLst>
          </p:cNvPr>
          <p:cNvSpPr/>
          <p:nvPr/>
        </p:nvSpPr>
        <p:spPr>
          <a:xfrm>
            <a:off x="3479964" y="4477979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CA2E9830-A308-4B99-87D1-E7E861B33C5B}"/>
              </a:ext>
            </a:extLst>
          </p:cNvPr>
          <p:cNvSpPr/>
          <p:nvPr/>
        </p:nvSpPr>
        <p:spPr>
          <a:xfrm>
            <a:off x="5136232" y="1321846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EFD5C90-2BC9-4387-8B32-C6E9FA71C88A}"/>
              </a:ext>
            </a:extLst>
          </p:cNvPr>
          <p:cNvSpPr/>
          <p:nvPr/>
        </p:nvSpPr>
        <p:spPr>
          <a:xfrm>
            <a:off x="6894998" y="447797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6925F5-5A0A-4441-AC02-E8226F87D117}"/>
              </a:ext>
            </a:extLst>
          </p:cNvPr>
          <p:cNvSpPr txBox="1"/>
          <p:nvPr/>
        </p:nvSpPr>
        <p:spPr>
          <a:xfrm>
            <a:off x="5337269" y="1921168"/>
            <a:ext cx="141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Feature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347E263-C867-4B9F-9967-19AAD484BCF3}"/>
              </a:ext>
            </a:extLst>
          </p:cNvPr>
          <p:cNvSpPr txBox="1"/>
          <p:nvPr/>
        </p:nvSpPr>
        <p:spPr>
          <a:xfrm>
            <a:off x="3612990" y="513125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감정분석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078E59-E6DE-49CE-B7F3-6846FEF1D277}"/>
              </a:ext>
            </a:extLst>
          </p:cNvPr>
          <p:cNvSpPr txBox="1"/>
          <p:nvPr/>
        </p:nvSpPr>
        <p:spPr>
          <a:xfrm>
            <a:off x="7121799" y="4854259"/>
            <a:ext cx="1305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자연어</a:t>
            </a:r>
            <a:endParaRPr lang="en-US" altLang="ko-KR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EB3479-694F-41E4-94E3-FA19A057FDB8}"/>
              </a:ext>
            </a:extLst>
          </p:cNvPr>
          <p:cNvSpPr txBox="1"/>
          <p:nvPr/>
        </p:nvSpPr>
        <p:spPr>
          <a:xfrm>
            <a:off x="248356" y="4477979"/>
            <a:ext cx="3000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뉴스 기사의 특성상 감성 분석의 결과가 중립적으로 도출될 수밖에 없었다</a:t>
            </a:r>
            <a:r>
              <a:rPr lang="en-US" altLang="ko-KR" sz="1400" dirty="0"/>
              <a:t>. </a:t>
            </a:r>
          </a:p>
          <a:p>
            <a:pPr algn="just"/>
            <a:r>
              <a:rPr lang="ko-KR" altLang="en-US" sz="1400" dirty="0"/>
              <a:t>따라서 이후에는 긍정</a:t>
            </a:r>
            <a:r>
              <a:rPr lang="en-US" altLang="ko-KR" sz="1400" dirty="0"/>
              <a:t>/</a:t>
            </a:r>
            <a:r>
              <a:rPr lang="ko-KR" altLang="en-US" sz="1400" dirty="0"/>
              <a:t>부정 단어의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수치를 가중하여 측정할 수 있는 모델을 개발하여 보다 세밀한 감정 분석 결과를 도출하고자 한다</a:t>
            </a:r>
            <a:r>
              <a:rPr lang="en-US" altLang="ko-KR" sz="1400" dirty="0"/>
              <a:t>.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A8DE00E-D93A-4C36-870B-5C3D752CEBEE}"/>
              </a:ext>
            </a:extLst>
          </p:cNvPr>
          <p:cNvSpPr txBox="1"/>
          <p:nvPr/>
        </p:nvSpPr>
        <p:spPr>
          <a:xfrm>
            <a:off x="8880819" y="4484321"/>
            <a:ext cx="288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약어</a:t>
            </a:r>
            <a:r>
              <a:rPr lang="en-US" altLang="ko-KR" sz="1400" dirty="0"/>
              <a:t>, </a:t>
            </a:r>
            <a:r>
              <a:rPr lang="ko-KR" altLang="en-US" sz="1400" dirty="0"/>
              <a:t>은어를 포함하는 자연어 처리를 실시하여 뉴스 이외의 주식 </a:t>
            </a:r>
            <a:r>
              <a:rPr lang="ko-KR" altLang="en-US" sz="1400" dirty="0" err="1"/>
              <a:t>정보방</a:t>
            </a:r>
            <a:r>
              <a:rPr lang="en-US" altLang="ko-KR" sz="1400" dirty="0"/>
              <a:t>, SNS </a:t>
            </a:r>
            <a:r>
              <a:rPr lang="ko-KR" altLang="en-US" sz="1400" dirty="0"/>
              <a:t>등의 매체에서 감정 분석을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시도한다면 보다 풍부한 감정 분석 </a:t>
            </a:r>
            <a:endParaRPr lang="en-US" altLang="ko-KR" sz="1400" dirty="0"/>
          </a:p>
          <a:p>
            <a:pPr algn="just"/>
            <a:r>
              <a:rPr lang="ko-KR" altLang="en-US" sz="1400" dirty="0"/>
              <a:t>결과를 얻어낼 수 있을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53A070B-874D-4659-B1C3-DCB24735A163}"/>
              </a:ext>
            </a:extLst>
          </p:cNvPr>
          <p:cNvSpPr txBox="1"/>
          <p:nvPr/>
        </p:nvSpPr>
        <p:spPr>
          <a:xfrm>
            <a:off x="7059486" y="1390022"/>
            <a:ext cx="30440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현재 </a:t>
            </a:r>
            <a:r>
              <a:rPr lang="ko-KR" altLang="en-US" sz="1400" dirty="0"/>
              <a:t>연구에서는 뉴스와 관련된 </a:t>
            </a:r>
            <a:r>
              <a:rPr lang="ko-KR" altLang="en-US" sz="1400" dirty="0" err="1"/>
              <a:t>피쳐</a:t>
            </a:r>
            <a:r>
              <a:rPr lang="ko-KR" altLang="en-US" sz="1400" dirty="0"/>
              <a:t> 사이에서 뉴스 감정 분석의 상대적인 중요도를 살펴보았다면</a:t>
            </a:r>
            <a:r>
              <a:rPr lang="en-US" altLang="ko-KR" sz="1400" dirty="0"/>
              <a:t>, </a:t>
            </a:r>
            <a:r>
              <a:rPr lang="ko-KR" altLang="en-US" sz="1400" dirty="0"/>
              <a:t>추후에는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주가 분석에 이용되는 일반적인 </a:t>
            </a:r>
            <a:r>
              <a:rPr lang="ko-KR" altLang="en-US" sz="1400" dirty="0" err="1"/>
              <a:t>피쳐를</a:t>
            </a:r>
            <a:r>
              <a:rPr lang="ko-KR" altLang="en-US" sz="1400" dirty="0"/>
              <a:t> 함께 사용하여 뉴스 감정 분석의 절대적인 중요도를 파악할 필요가 있다고 생각된다</a:t>
            </a:r>
            <a:r>
              <a:rPr lang="en-US" altLang="ko-KR" sz="1400" dirty="0"/>
              <a:t>.</a:t>
            </a:r>
          </a:p>
          <a:p>
            <a:pPr algn="just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4A48078-82E0-46B0-BFB6-AC766ABB0F40}"/>
              </a:ext>
            </a:extLst>
          </p:cNvPr>
          <p:cNvSpPr txBox="1"/>
          <p:nvPr/>
        </p:nvSpPr>
        <p:spPr>
          <a:xfrm>
            <a:off x="4470396" y="3034175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 </a:t>
            </a:r>
            <a:r>
              <a:rPr lang="en-US" altLang="ko-KR" sz="4400" dirty="0">
                <a:solidFill>
                  <a:schemeClr val="bg1"/>
                </a:solidFill>
              </a:rPr>
              <a:t>:</a:t>
            </a:r>
            <a:r>
              <a:rPr lang="en-US" altLang="ko-KR" sz="44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389FE9B-82D9-4D0C-92A4-87AEBB48E503}"/>
              </a:ext>
            </a:extLst>
          </p:cNvPr>
          <p:cNvGrpSpPr/>
          <p:nvPr/>
        </p:nvGrpSpPr>
        <p:grpSpPr>
          <a:xfrm>
            <a:off x="911540" y="1414709"/>
            <a:ext cx="4811481" cy="4475236"/>
            <a:chOff x="3675736" y="1547057"/>
            <a:chExt cx="4811481" cy="447523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936B308-2BCD-47D5-B69F-9711F6D57EE2}"/>
                </a:ext>
              </a:extLst>
            </p:cNvPr>
            <p:cNvSpPr/>
            <p:nvPr/>
          </p:nvSpPr>
          <p:spPr>
            <a:xfrm>
              <a:off x="5719342" y="3254418"/>
              <a:ext cx="2767875" cy="2767875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2E618F3C-4F46-4794-A83B-596039880A05}"/>
                </a:ext>
              </a:extLst>
            </p:cNvPr>
            <p:cNvSpPr/>
            <p:nvPr/>
          </p:nvSpPr>
          <p:spPr>
            <a:xfrm>
              <a:off x="3675736" y="3254418"/>
              <a:ext cx="2767875" cy="2767875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0652CBA-57A7-4D11-A252-C6571A6986A2}"/>
                </a:ext>
              </a:extLst>
            </p:cNvPr>
            <p:cNvSpPr/>
            <p:nvPr/>
          </p:nvSpPr>
          <p:spPr>
            <a:xfrm>
              <a:off x="4697539" y="1547057"/>
              <a:ext cx="2767875" cy="27678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D4F490-23B9-4751-81DD-3EB98763973A}"/>
                </a:ext>
              </a:extLst>
            </p:cNvPr>
            <p:cNvSpPr txBox="1"/>
            <p:nvPr/>
          </p:nvSpPr>
          <p:spPr>
            <a:xfrm>
              <a:off x="3973352" y="4534162"/>
              <a:ext cx="16594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활발한 투자 현황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DF53E84-221A-4F70-A0E7-C80FF2BEE01F}"/>
                </a:ext>
              </a:extLst>
            </p:cNvPr>
            <p:cNvSpPr txBox="1"/>
            <p:nvPr/>
          </p:nvSpPr>
          <p:spPr>
            <a:xfrm>
              <a:off x="5300485" y="2638606"/>
              <a:ext cx="1601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전기차에 대한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대중의 높은 관심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A2CD465-87B3-47DC-B991-1FEA2D072210}"/>
                </a:ext>
              </a:extLst>
            </p:cNvPr>
            <p:cNvSpPr txBox="1"/>
            <p:nvPr/>
          </p:nvSpPr>
          <p:spPr>
            <a:xfrm>
              <a:off x="6629286" y="4460451"/>
              <a:ext cx="1544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친환경차에 대한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정부의 지원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방향 설정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0F096949-44F2-4B32-BB11-66E14472F122}"/>
              </a:ext>
            </a:extLst>
          </p:cNvPr>
          <p:cNvSpPr/>
          <p:nvPr/>
        </p:nvSpPr>
        <p:spPr>
          <a:xfrm>
            <a:off x="6294764" y="3299385"/>
            <a:ext cx="1471863" cy="553447"/>
          </a:xfrm>
          <a:prstGeom prst="rightArrow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6457244-2180-4418-B443-623F64B6C399}"/>
              </a:ext>
            </a:extLst>
          </p:cNvPr>
          <p:cNvSpPr/>
          <p:nvPr/>
        </p:nvSpPr>
        <p:spPr>
          <a:xfrm>
            <a:off x="8419581" y="3391442"/>
            <a:ext cx="3244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/>
              <a:t>전기차 주식 시장의 동향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56C78E-1A88-497F-870D-50C7685E9D96}"/>
              </a:ext>
            </a:extLst>
          </p:cNvPr>
          <p:cNvSpPr txBox="1"/>
          <p:nvPr/>
        </p:nvSpPr>
        <p:spPr>
          <a:xfrm>
            <a:off x="8116995" y="3191387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Arial Rounded MT Bold" panose="020F0704030504030204" pitchFamily="34" charset="0"/>
              </a:rPr>
              <a:t>“</a:t>
            </a:r>
            <a:endParaRPr lang="ko-KR" alt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EBE9275-6852-4DCA-856D-46D4271A79C5}"/>
              </a:ext>
            </a:extLst>
          </p:cNvPr>
          <p:cNvSpPr txBox="1"/>
          <p:nvPr/>
        </p:nvSpPr>
        <p:spPr>
          <a:xfrm>
            <a:off x="11524215" y="3191387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Arial Rounded MT Bold" panose="020F0704030504030204" pitchFamily="34" charset="0"/>
              </a:rPr>
              <a:t>”</a:t>
            </a:r>
            <a:endParaRPr lang="ko-KR" alt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주제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891D22C-7F25-456C-B7EF-458637283111}"/>
              </a:ext>
            </a:extLst>
          </p:cNvPr>
          <p:cNvGrpSpPr/>
          <p:nvPr/>
        </p:nvGrpSpPr>
        <p:grpSpPr>
          <a:xfrm>
            <a:off x="2588885" y="2735428"/>
            <a:ext cx="7014229" cy="2107665"/>
            <a:chOff x="2153919" y="2009279"/>
            <a:chExt cx="7884160" cy="23690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39BE9F8-A970-40F1-B98F-FCE7F0B2B3E3}"/>
                </a:ext>
              </a:extLst>
            </p:cNvPr>
            <p:cNvSpPr txBox="1"/>
            <p:nvPr/>
          </p:nvSpPr>
          <p:spPr>
            <a:xfrm>
              <a:off x="2997234" y="2532092"/>
              <a:ext cx="619753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kern="1800" dirty="0">
                  <a:solidFill>
                    <a:srgbClr val="0F518E"/>
                  </a:solidFill>
                  <a:latin typeface="+mj-ea"/>
                </a:rPr>
                <a:t>전기차 산업 관련 뉴스 분석을 통한</a:t>
              </a:r>
              <a:endParaRPr lang="en-US" altLang="ko-KR" sz="3200" kern="1800" dirty="0">
                <a:solidFill>
                  <a:srgbClr val="0F518E"/>
                </a:solidFill>
                <a:latin typeface="+mj-ea"/>
              </a:endParaRPr>
            </a:p>
            <a:p>
              <a:pPr algn="ctr"/>
              <a:r>
                <a:rPr lang="ko-KR" altLang="en-US" sz="3200" kern="1800" dirty="0">
                  <a:solidFill>
                    <a:srgbClr val="0F518E"/>
                  </a:solidFill>
                  <a:latin typeface="+mj-ea"/>
                </a:rPr>
                <a:t>대중의 반응과 주가의 상관관계 연구</a:t>
              </a: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xmlns="" id="{008309F1-2146-4065-A354-E71B50191D3D}"/>
                </a:ext>
              </a:extLst>
            </p:cNvPr>
            <p:cNvSpPr/>
            <p:nvPr/>
          </p:nvSpPr>
          <p:spPr>
            <a:xfrm>
              <a:off x="2153919" y="2009279"/>
              <a:ext cx="7884160" cy="2369066"/>
            </a:xfrm>
            <a:prstGeom prst="bracketPair">
              <a:avLst>
                <a:gd name="adj" fmla="val 10867"/>
              </a:avLst>
            </a:prstGeom>
            <a:noFill/>
            <a:ln w="28575">
              <a:solidFill>
                <a:srgbClr val="0F51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6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684B96-ECEC-46A7-A2F2-824664871DA5}"/>
              </a:ext>
            </a:extLst>
          </p:cNvPr>
          <p:cNvSpPr txBox="1"/>
          <p:nvPr/>
        </p:nvSpPr>
        <p:spPr>
          <a:xfrm>
            <a:off x="660400" y="225761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단계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E977404-98E3-4B68-B7B7-D10FC428080E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38D15D4-BD6E-4B26-A875-8020CB3ED7BD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622AEE9-0A58-495A-A5F8-7464EEF82BD4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8EA2EB2-BB01-412D-ACBE-98E15C55B39A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1190DAB-6076-4ECB-AA93-0F4EA13056AA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C1DAA6-583E-4C28-B157-CF1BFA4F4C1C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4AFE08-AB08-429D-A80D-8FDF62CE1FA9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37E62BB-F5F6-4757-B2C4-DFD47D13354D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26DC8E0-CE06-4733-9B09-3DEAB5C8BD07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C2AE27-22EB-4A76-99A2-4DBE9523B586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8FE599-50CA-4EFF-9784-542EB3E03AB7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9945F4B-EEDD-4856-93AC-1774C241C8E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FB0D608-9010-4508-96BB-9FEDE8DB2070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CF72D71-8123-4D56-92C1-E3372CFB7B3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52136A9-50AD-4608-BF2A-41E14727774E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7244B0F-1542-4237-8D5B-6C2815B8CC4C}"/>
              </a:ext>
            </a:extLst>
          </p:cNvPr>
          <p:cNvSpPr txBox="1"/>
          <p:nvPr/>
        </p:nvSpPr>
        <p:spPr>
          <a:xfrm>
            <a:off x="1097950" y="3682813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feature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1989FD-8C81-454A-BFE9-CB1FF117911B}"/>
              </a:ext>
            </a:extLst>
          </p:cNvPr>
          <p:cNvSpPr txBox="1"/>
          <p:nvPr/>
        </p:nvSpPr>
        <p:spPr>
          <a:xfrm>
            <a:off x="3856508" y="3682813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CD0633-E3AF-4D4F-AB77-7B9A4861049A}"/>
              </a:ext>
            </a:extLst>
          </p:cNvPr>
          <p:cNvSpPr txBox="1"/>
          <p:nvPr/>
        </p:nvSpPr>
        <p:spPr>
          <a:xfrm>
            <a:off x="6615067" y="3682813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 포레스트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140A2C-EEF5-4B7A-9AEA-3DBCBD2EEFC3}"/>
              </a:ext>
            </a:extLst>
          </p:cNvPr>
          <p:cNvSpPr txBox="1"/>
          <p:nvPr/>
        </p:nvSpPr>
        <p:spPr>
          <a:xfrm>
            <a:off x="9383173" y="3682813"/>
            <a:ext cx="168289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도출</a:t>
            </a:r>
          </a:p>
        </p:txBody>
      </p:sp>
    </p:spTree>
    <p:extLst>
      <p:ext uri="{BB962C8B-B14F-4D97-AF65-F5344CB8AC3E}">
        <p14:creationId xmlns:p14="http://schemas.microsoft.com/office/powerpoint/2010/main" val="35305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420B0-4447-4446-832A-B193CF79F776}"/>
              </a:ext>
            </a:extLst>
          </p:cNvPr>
          <p:cNvSpPr txBox="1"/>
          <p:nvPr/>
        </p:nvSpPr>
        <p:spPr>
          <a:xfrm>
            <a:off x="3969626" y="3262771"/>
            <a:ext cx="425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accent6"/>
                </a:solidFill>
                <a:latin typeface="+mn-ea"/>
              </a:rPr>
              <a:t>Feature</a:t>
            </a:r>
            <a:r>
              <a:rPr lang="ko-KR" altLang="en-US" sz="3600" spc="-300" dirty="0">
                <a:solidFill>
                  <a:schemeClr val="accent6"/>
                </a:solidFill>
                <a:latin typeface="+mn-ea"/>
              </a:rPr>
              <a:t>선정과 자료수집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1046</Words>
  <Application>Microsoft Office PowerPoint</Application>
  <PresentationFormat>와이드스크린</PresentationFormat>
  <Paragraphs>296</Paragraphs>
  <Slides>57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나눔스퀘어 ExtraBold</vt:lpstr>
      <vt:lpstr>a타임머신</vt:lpstr>
      <vt:lpstr>나눔스퀘어 Light</vt:lpstr>
      <vt:lpstr>a로케트</vt:lpstr>
      <vt:lpstr>Arial Rounded MT Bold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OWNERS</cp:lastModifiedBy>
  <cp:revision>181</cp:revision>
  <dcterms:created xsi:type="dcterms:W3CDTF">2021-02-14T00:18:03Z</dcterms:created>
  <dcterms:modified xsi:type="dcterms:W3CDTF">2021-05-31T04:40:51Z</dcterms:modified>
</cp:coreProperties>
</file>